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7" r:id="rId2"/>
    <p:sldId id="304" r:id="rId3"/>
    <p:sldId id="261" r:id="rId4"/>
    <p:sldId id="263" r:id="rId5"/>
    <p:sldId id="306" r:id="rId6"/>
    <p:sldId id="309" r:id="rId7"/>
    <p:sldId id="308" r:id="rId8"/>
    <p:sldId id="265" r:id="rId9"/>
    <p:sldId id="301" r:id="rId10"/>
    <p:sldId id="302" r:id="rId11"/>
    <p:sldId id="303" r:id="rId12"/>
    <p:sldId id="314" r:id="rId13"/>
    <p:sldId id="274" r:id="rId14"/>
    <p:sldId id="284" r:id="rId15"/>
    <p:sldId id="285" r:id="rId16"/>
    <p:sldId id="286" r:id="rId17"/>
    <p:sldId id="287" r:id="rId18"/>
    <p:sldId id="288" r:id="rId19"/>
    <p:sldId id="289" r:id="rId20"/>
    <p:sldId id="290" r:id="rId21"/>
    <p:sldId id="292" r:id="rId22"/>
    <p:sldId id="293" r:id="rId23"/>
    <p:sldId id="294" r:id="rId24"/>
    <p:sldId id="295" r:id="rId25"/>
    <p:sldId id="296" r:id="rId26"/>
    <p:sldId id="297" r:id="rId27"/>
    <p:sldId id="298" r:id="rId28"/>
    <p:sldId id="299" r:id="rId29"/>
    <p:sldId id="300" r:id="rId30"/>
    <p:sldId id="278" r:id="rId31"/>
    <p:sldId id="312" r:id="rId32"/>
    <p:sldId id="2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CB"/>
    <a:srgbClr val="FDD606"/>
    <a:srgbClr val="1A364C"/>
    <a:srgbClr val="F05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93495" autoAdjust="0"/>
  </p:normalViewPr>
  <p:slideViewPr>
    <p:cSldViewPr snapToGrid="0">
      <p:cViewPr>
        <p:scale>
          <a:sx n="94" d="100"/>
          <a:sy n="94" d="100"/>
        </p:scale>
        <p:origin x="1360" y="3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ED7D-05C6-4F17-B50D-9A21738C7ED8}"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A8FB3-A80B-4D7C-ADD8-2D8C7E30DBC4}" type="slidenum">
              <a:rPr lang="en-US" smtClean="0"/>
              <a:t>‹#›</a:t>
            </a:fld>
            <a:endParaRPr lang="en-US"/>
          </a:p>
        </p:txBody>
      </p:sp>
    </p:spTree>
    <p:extLst>
      <p:ext uri="{BB962C8B-B14F-4D97-AF65-F5344CB8AC3E}">
        <p14:creationId xmlns:p14="http://schemas.microsoft.com/office/powerpoint/2010/main" val="429283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bm.biz/IBM-NEU-Project-Mgmt" TargetMode="External"/><Relationship Id="rId4" Type="http://schemas.openxmlformats.org/officeDocument/2006/relationships/hyperlink" Target="http://ibm.biz/ibm-neu-bdu" TargetMode="External"/><Relationship Id="rId5" Type="http://schemas.openxmlformats.org/officeDocument/2006/relationships/hyperlink" Target="http://www.cps.neu.edu/degree-programs/graduate/masters-degrees/masters-analytics.php#_ga=2.196723756.1081220240.1502733722-1827481398.1494351644"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A8FB3-A80B-4D7C-ADD8-2D8C7E30DBC4}" type="slidenum">
              <a:rPr lang="en-US" smtClean="0"/>
              <a:t>1</a:t>
            </a:fld>
            <a:endParaRPr lang="en-US"/>
          </a:p>
        </p:txBody>
      </p:sp>
    </p:spTree>
    <p:extLst>
      <p:ext uri="{BB962C8B-B14F-4D97-AF65-F5344CB8AC3E}">
        <p14:creationId xmlns:p14="http://schemas.microsoft.com/office/powerpoint/2010/main" val="266286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Sources: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dirty="0"/>
              <a:t>Global Skills Study QI3 –</a:t>
            </a:r>
            <a:r>
              <a:rPr lang="en-US" sz="1000" baseline="0" dirty="0"/>
              <a:t> </a:t>
            </a:r>
            <a:r>
              <a:rPr lang="en-US" sz="1000" dirty="0"/>
              <a:t>What are your organization’s greatest challenges related to skills? n</a:t>
            </a:r>
            <a:r>
              <a:rPr lang="en-US" sz="1000" baseline="0" dirty="0"/>
              <a:t> = 3,361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i="1" dirty="0">
                <a:solidFill>
                  <a:schemeClr val="tx2"/>
                </a:solidFill>
              </a:rPr>
              <a:t>Pursuit of relevance: How higher education remains viable in today’s dynamic world</a:t>
            </a:r>
            <a:r>
              <a:rPr lang="en-US" sz="1000" dirty="0">
                <a:solidFill>
                  <a:schemeClr val="tx2"/>
                </a:solidFill>
              </a:rPr>
              <a:t>. IBM Institute for Business Value. June 2015. </a:t>
            </a:r>
            <a:r>
              <a:rPr lang="en-US" altLang="en-US" sz="1000" dirty="0">
                <a:solidFill>
                  <a:srgbClr val="000000"/>
                </a:solidFill>
              </a:rPr>
              <a:t>3. Q21 “What are your greatest challenges in recruiting the right candidates from higher education institutions?” n = 132</a:t>
            </a:r>
          </a:p>
          <a:p>
            <a:r>
              <a:rPr lang="en-US" sz="1000" dirty="0"/>
              <a:t>________________________</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altLang="en-US" sz="1000" dirty="0">
                <a:solidFill>
                  <a:srgbClr val="000000"/>
                </a:solidFill>
              </a:rPr>
              <a:t>Additionally, according to Manpower’s 1015 Talent Shortage</a:t>
            </a:r>
            <a:r>
              <a:rPr lang="en-US" altLang="en-US" sz="1000" baseline="0" dirty="0">
                <a:solidFill>
                  <a:srgbClr val="000000"/>
                </a:solidFill>
              </a:rPr>
              <a:t> survey of o</a:t>
            </a:r>
            <a:r>
              <a:rPr lang="en-US" sz="1000" dirty="0"/>
              <a:t>ver 41,700 employers in 42 countries and territories,</a:t>
            </a:r>
            <a:r>
              <a:rPr lang="en-US" sz="1000" baseline="0" dirty="0"/>
              <a:t> 38%</a:t>
            </a:r>
            <a:r>
              <a:rPr lang="en-US" sz="1000" dirty="0"/>
              <a:t> of employers report difficulty filling jobs – the highest proportion since 2007</a:t>
            </a:r>
            <a:r>
              <a:rPr lang="en-US" sz="1000" baseline="0" dirty="0"/>
              <a:t>. </a:t>
            </a:r>
            <a:r>
              <a:rPr lang="en-US" sz="1000" i="1" baseline="0" dirty="0"/>
              <a:t>(Source: 2015 Talent Shortage Survey. </a:t>
            </a:r>
            <a:r>
              <a:rPr lang="en-US" sz="1000" i="1" baseline="0" dirty="0" err="1"/>
              <a:t>ManpowerGroup</a:t>
            </a:r>
            <a:r>
              <a:rPr lang="en-US" sz="1000" i="1" baseline="0" dirty="0"/>
              <a:t>. http://</a:t>
            </a:r>
            <a:r>
              <a:rPr lang="en-US" sz="1000" i="1" baseline="0" dirty="0" err="1"/>
              <a:t>www.manpowergroup.com</a:t>
            </a:r>
            <a:r>
              <a:rPr lang="en-US" sz="1000" i="1" baseline="0" dirty="0"/>
              <a:t>/</a:t>
            </a:r>
            <a:r>
              <a:rPr lang="en-US" sz="1000" i="1" baseline="0" dirty="0" err="1"/>
              <a:t>wps</a:t>
            </a:r>
            <a:r>
              <a:rPr lang="en-US" sz="1000" i="1" baseline="0" dirty="0"/>
              <a:t>/</a:t>
            </a:r>
            <a:r>
              <a:rPr lang="en-US" sz="1000" i="1" baseline="0" dirty="0" err="1"/>
              <a:t>wcm</a:t>
            </a:r>
            <a:r>
              <a:rPr lang="en-US" sz="1000" i="1" baseline="0" dirty="0"/>
              <a:t>/connect/408f7067-ba9c-4c98-b0ec-dca74403a802/2015_Talent_Shortage_Survey-lo_res.pdf?MOD=</a:t>
            </a:r>
            <a:r>
              <a:rPr lang="en-US" sz="1000" i="1" baseline="0" dirty="0" err="1"/>
              <a:t>AJPERES&amp;ContentCache</a:t>
            </a:r>
            <a:r>
              <a:rPr lang="en-US" sz="1000" i="1" baseline="0" dirty="0"/>
              <a:t>=NONE)</a:t>
            </a:r>
            <a:endParaRPr lang="en-US" altLang="en-US" sz="1000" i="1" dirty="0">
              <a:solidFill>
                <a:srgbClr val="000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EF05B18-4DED-4981-9753-102D4B1BD890}" type="slidenum">
              <a:rPr lang="en-US" smtClean="0">
                <a:solidFill>
                  <a:prstClr val="black"/>
                </a:solidFill>
                <a:cs typeface=""/>
              </a:rPr>
              <a:pPr>
                <a:defRPr/>
              </a:pPr>
              <a:t>14</a:t>
            </a:fld>
            <a:endParaRPr lang="en-US">
              <a:solidFill>
                <a:prstClr val="black"/>
              </a:solidFill>
              <a:cs typeface=""/>
            </a:endParaRPr>
          </a:p>
        </p:txBody>
      </p:sp>
    </p:spTree>
    <p:extLst>
      <p:ext uri="{BB962C8B-B14F-4D97-AF65-F5344CB8AC3E}">
        <p14:creationId xmlns:p14="http://schemas.microsoft.com/office/powerpoint/2010/main" val="51192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DA26B-2737-4E77-B2B9-9397623CC8E1}" type="slidenum">
              <a:rPr lang="en-US" smtClean="0"/>
              <a:pPr/>
              <a:t>18</a:t>
            </a:fld>
            <a:endParaRPr lang="en-US"/>
          </a:p>
        </p:txBody>
      </p:sp>
    </p:spTree>
    <p:extLst>
      <p:ext uri="{BB962C8B-B14F-4D97-AF65-F5344CB8AC3E}">
        <p14:creationId xmlns:p14="http://schemas.microsoft.com/office/powerpoint/2010/main" val="208166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Narrow Regular" charset="0"/>
                <a:ea typeface="+mn-ea"/>
                <a:cs typeface="+mn-cs"/>
              </a:rPr>
              <a:t>A quick study in one area of our business shows significant promise here. When certification test takers completed badge activities to prep them for the exam.</a:t>
            </a:r>
            <a:r>
              <a:rPr lang="en-US" sz="1200" b="0" i="0" kern="1200" baseline="0" dirty="0" smtClean="0">
                <a:solidFill>
                  <a:schemeClr val="tx1"/>
                </a:solidFill>
                <a:effectLst/>
                <a:latin typeface="Arial Narrow Regular" charset="0"/>
                <a:ea typeface="+mn-ea"/>
                <a:cs typeface="+mn-cs"/>
              </a:rPr>
              <a:t> The </a:t>
            </a:r>
            <a:r>
              <a:rPr lang="en-US" sz="1200" b="0" i="0" kern="1200" dirty="0" smtClean="0">
                <a:solidFill>
                  <a:schemeClr val="tx1"/>
                </a:solidFill>
                <a:effectLst/>
                <a:latin typeface="Arial Narrow Regular" charset="0"/>
                <a:ea typeface="+mn-ea"/>
                <a:cs typeface="+mn-cs"/>
              </a:rPr>
              <a:t>pass rates increased 58% versus the pass rate for those who did not earn those progression badges.</a:t>
            </a:r>
            <a:endParaRPr lang="en-US" dirty="0"/>
          </a:p>
        </p:txBody>
      </p:sp>
      <p:sp>
        <p:nvSpPr>
          <p:cNvPr id="4" name="Slide Number Placeholder 3"/>
          <p:cNvSpPr>
            <a:spLocks noGrp="1"/>
          </p:cNvSpPr>
          <p:nvPr>
            <p:ph type="sldNum" sz="quarter" idx="10"/>
          </p:nvPr>
        </p:nvSpPr>
        <p:spPr/>
        <p:txBody>
          <a:bodyPr/>
          <a:lstStyle/>
          <a:p>
            <a:pPr>
              <a:defRPr/>
            </a:pPr>
            <a:fld id="{0B18E56F-9390-6946-9999-644D9C76CBD0}" type="slidenum">
              <a:rPr lang="en-US" smtClean="0"/>
              <a:pPr>
                <a:defRPr/>
              </a:pPr>
              <a:t>21</a:t>
            </a:fld>
            <a:endParaRPr lang="en-US" dirty="0"/>
          </a:p>
        </p:txBody>
      </p:sp>
    </p:spTree>
    <p:extLst>
      <p:ext uri="{BB962C8B-B14F-4D97-AF65-F5344CB8AC3E}">
        <p14:creationId xmlns:p14="http://schemas.microsoft.com/office/powerpoint/2010/main" val="180629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Narrow Regular" charset="0"/>
                <a:ea typeface="+mn-ea"/>
                <a:cs typeface="+mn-cs"/>
              </a:rPr>
              <a:t>1) Northeastern recruiting page</a:t>
            </a:r>
            <a:r>
              <a:rPr lang="en-US" sz="1200" b="0" i="0" kern="1200" dirty="0" smtClean="0">
                <a:solidFill>
                  <a:schemeClr val="tx1"/>
                </a:solidFill>
                <a:effectLst/>
                <a:latin typeface="Arial Narrow Regular" charset="0"/>
                <a:ea typeface="+mn-ea"/>
                <a:cs typeface="+mn-cs"/>
              </a:rPr>
              <a:t> for IBM Project Management badge earners: </a:t>
            </a:r>
            <a:r>
              <a:rPr lang="en-US" sz="1200" b="0" i="0" kern="1200" dirty="0" smtClean="0">
                <a:solidFill>
                  <a:schemeClr val="tx1"/>
                </a:solidFill>
                <a:effectLst/>
                <a:latin typeface="Arial Narrow Regular" charset="0"/>
                <a:ea typeface="+mn-ea"/>
                <a:cs typeface="+mn-cs"/>
                <a:hlinkClick r:id="rId3"/>
              </a:rPr>
              <a:t>http://ibm.biz/IBM-NEU-Project-Mgmt </a:t>
            </a:r>
            <a:r>
              <a:rPr lang="en-US" sz="1200" b="0" i="0" kern="1200" dirty="0" smtClean="0">
                <a:solidFill>
                  <a:schemeClr val="tx1"/>
                </a:solidFill>
                <a:effectLst/>
                <a:latin typeface="Arial Narrow Regular" charset="0"/>
                <a:ea typeface="+mn-ea"/>
                <a:cs typeface="+mn-cs"/>
              </a:rPr>
              <a:t>IBMers who have earned these badges will get prior learning credits from Northeastern. For example, an </a:t>
            </a:r>
            <a:r>
              <a:rPr lang="en-US" sz="1200" b="0" i="0" kern="1200" dirty="0" err="1" smtClean="0">
                <a:solidFill>
                  <a:schemeClr val="tx1"/>
                </a:solidFill>
                <a:effectLst/>
                <a:latin typeface="Arial Narrow Regular" charset="0"/>
                <a:ea typeface="+mn-ea"/>
                <a:cs typeface="+mn-cs"/>
              </a:rPr>
              <a:t>IBMer</a:t>
            </a:r>
            <a:r>
              <a:rPr lang="en-US" sz="1200" b="0" i="0" kern="1200" dirty="0" smtClean="0">
                <a:solidFill>
                  <a:schemeClr val="tx1"/>
                </a:solidFill>
                <a:effectLst/>
                <a:latin typeface="Arial Narrow Regular" charset="0"/>
                <a:ea typeface="+mn-ea"/>
                <a:cs typeface="+mn-cs"/>
              </a:rPr>
              <a:t> who has earned the IBM Executive</a:t>
            </a:r>
          </a:p>
          <a:p>
            <a:r>
              <a:rPr lang="en-US" sz="1200" b="0" i="0" kern="1200" dirty="0" smtClean="0">
                <a:solidFill>
                  <a:schemeClr val="tx1"/>
                </a:solidFill>
                <a:effectLst/>
                <a:latin typeface="Arial Narrow Regular" charset="0"/>
                <a:ea typeface="+mn-ea"/>
                <a:cs typeface="+mn-cs"/>
              </a:rPr>
              <a:t>Project Manager badge will receive three courses or 10 quarter Hours in prior learning credits toward a degree at Northeastern.</a:t>
            </a:r>
          </a:p>
          <a:p>
            <a:r>
              <a:rPr lang="en-US" sz="1200" b="0" i="0" kern="1200" dirty="0" smtClean="0">
                <a:solidFill>
                  <a:schemeClr val="tx1"/>
                </a:solidFill>
                <a:effectLst/>
                <a:latin typeface="Arial Narrow Regular" charset="0"/>
                <a:ea typeface="+mn-ea"/>
                <a:cs typeface="+mn-cs"/>
              </a:rPr>
              <a:t/>
            </a:r>
            <a:br>
              <a:rPr lang="en-US" sz="1200" b="0" i="0" kern="1200" dirty="0" smtClean="0">
                <a:solidFill>
                  <a:schemeClr val="tx1"/>
                </a:solidFill>
                <a:effectLst/>
                <a:latin typeface="Arial Narrow Regular" charset="0"/>
                <a:ea typeface="+mn-ea"/>
                <a:cs typeface="+mn-cs"/>
              </a:rPr>
            </a:br>
            <a:endParaRPr lang="en-US" sz="1200" b="0" i="0" kern="1200" dirty="0" smtClean="0">
              <a:solidFill>
                <a:schemeClr val="tx1"/>
              </a:solidFill>
              <a:effectLst/>
              <a:latin typeface="Arial Narrow Regular" charset="0"/>
              <a:ea typeface="+mn-ea"/>
              <a:cs typeface="+mn-cs"/>
            </a:endParaRPr>
          </a:p>
          <a:p>
            <a:r>
              <a:rPr lang="en-US" sz="1200" b="1" i="0" kern="1200" dirty="0" smtClean="0">
                <a:solidFill>
                  <a:schemeClr val="tx1"/>
                </a:solidFill>
                <a:effectLst/>
                <a:latin typeface="Arial Narrow Regular" charset="0"/>
                <a:ea typeface="+mn-ea"/>
                <a:cs typeface="+mn-cs"/>
              </a:rPr>
              <a:t>2) Northeastern recruiting page</a:t>
            </a:r>
            <a:r>
              <a:rPr lang="en-US" sz="1200" b="0" i="0" kern="1200" dirty="0" smtClean="0">
                <a:solidFill>
                  <a:schemeClr val="tx1"/>
                </a:solidFill>
                <a:effectLst/>
                <a:latin typeface="Arial Narrow Regular" charset="0"/>
                <a:ea typeface="+mn-ea"/>
                <a:cs typeface="+mn-cs"/>
              </a:rPr>
              <a:t> for Cognitive Class badge earners: </a:t>
            </a:r>
            <a:r>
              <a:rPr lang="en-US" sz="1200" b="0" i="0" kern="1200" dirty="0" smtClean="0">
                <a:solidFill>
                  <a:schemeClr val="tx1"/>
                </a:solidFill>
                <a:effectLst/>
                <a:latin typeface="Arial Narrow Regular" charset="0"/>
                <a:ea typeface="+mn-ea"/>
                <a:cs typeface="+mn-cs"/>
                <a:hlinkClick r:id="rId4"/>
              </a:rPr>
              <a:t>http://ibm.biz/ibm-neu-bdu</a:t>
            </a:r>
            <a:r>
              <a:rPr lang="en-US" sz="1200" b="0" i="0" kern="1200" dirty="0" smtClean="0">
                <a:solidFill>
                  <a:schemeClr val="tx1"/>
                </a:solidFill>
                <a:effectLst/>
                <a:latin typeface="Arial Narrow Regular" charset="0"/>
                <a:ea typeface="+mn-ea"/>
                <a:cs typeface="+mn-cs"/>
              </a:rPr>
              <a:t>   Students who earn an average of 85% or higher in the ‘Cognitive Class Analytic </a:t>
            </a:r>
            <a:r>
              <a:rPr lang="en-US" sz="1200" b="0" i="0" kern="1200" dirty="0" err="1" smtClean="0">
                <a:solidFill>
                  <a:schemeClr val="tx1"/>
                </a:solidFill>
                <a:effectLst/>
                <a:latin typeface="Arial Narrow Regular" charset="0"/>
                <a:ea typeface="+mn-ea"/>
                <a:cs typeface="+mn-cs"/>
              </a:rPr>
              <a:t>Technologies’competency</a:t>
            </a:r>
            <a:r>
              <a:rPr lang="en-US" sz="1200" b="0" i="0" kern="1200" dirty="0" smtClean="0">
                <a:solidFill>
                  <a:schemeClr val="tx1"/>
                </a:solidFill>
                <a:effectLst/>
                <a:latin typeface="Arial Narrow Regular" charset="0"/>
                <a:ea typeface="+mn-ea"/>
                <a:cs typeface="+mn-cs"/>
              </a:rPr>
              <a:t> modules will be awarded with one elective course (totaling 3 credits) advanced standing within the </a:t>
            </a:r>
            <a:r>
              <a:rPr lang="en-US" sz="1200" b="0" i="0" kern="1200" dirty="0" smtClean="0">
                <a:solidFill>
                  <a:schemeClr val="tx1"/>
                </a:solidFill>
                <a:effectLst/>
                <a:latin typeface="Arial Narrow Regular" charset="0"/>
                <a:ea typeface="+mn-ea"/>
                <a:cs typeface="+mn-cs"/>
                <a:hlinkClick r:id="rId5"/>
              </a:rPr>
              <a:t>MPS in Analytics</a:t>
            </a:r>
            <a:r>
              <a:rPr lang="en-US" sz="1200" b="0" i="0" kern="1200" dirty="0" smtClean="0">
                <a:solidFill>
                  <a:schemeClr val="tx1"/>
                </a:solidFill>
                <a:effectLst/>
                <a:latin typeface="Arial Narrow Regular" charset="0"/>
                <a:ea typeface="+mn-ea"/>
                <a:cs typeface="+mn-cs"/>
              </a:rPr>
              <a:t> program at Northeastern University and an expedited enrollment process.</a:t>
            </a:r>
          </a:p>
          <a:p>
            <a:r>
              <a:rPr lang="en-US" sz="1200" b="0" i="0" kern="1200" dirty="0" smtClean="0">
                <a:solidFill>
                  <a:schemeClr val="tx1"/>
                </a:solidFill>
                <a:effectLst/>
                <a:latin typeface="Arial Narrow Regular" charset="0"/>
                <a:ea typeface="+mn-ea"/>
                <a:cs typeface="+mn-cs"/>
              </a:rPr>
              <a:t/>
            </a:r>
            <a:br>
              <a:rPr lang="en-US" sz="1200" b="0" i="0" kern="1200" dirty="0" smtClean="0">
                <a:solidFill>
                  <a:schemeClr val="tx1"/>
                </a:solidFill>
                <a:effectLst/>
                <a:latin typeface="Arial Narrow Regular" charset="0"/>
                <a:ea typeface="+mn-ea"/>
                <a:cs typeface="+mn-cs"/>
              </a:rPr>
            </a:br>
            <a:endParaRPr lang="en-US" sz="1200" b="0" i="0" kern="1200" dirty="0" smtClean="0">
              <a:solidFill>
                <a:schemeClr val="tx1"/>
              </a:solidFill>
              <a:effectLst/>
              <a:latin typeface="Arial Narrow Regular" charset="0"/>
              <a:ea typeface="+mn-ea"/>
              <a:cs typeface="+mn-cs"/>
            </a:endParaRPr>
          </a:p>
          <a:p>
            <a:r>
              <a:rPr lang="en-US" sz="1200" b="1" i="0" kern="1200" dirty="0" smtClean="0">
                <a:solidFill>
                  <a:schemeClr val="tx1"/>
                </a:solidFill>
                <a:effectLst/>
                <a:latin typeface="Arial Narrow Regular" charset="0"/>
                <a:ea typeface="+mn-ea"/>
                <a:cs typeface="+mn-cs"/>
              </a:rPr>
              <a:t>3) Northeastern portal page</a:t>
            </a:r>
            <a:r>
              <a:rPr lang="en-US" sz="1200" b="0" i="0" kern="1200" dirty="0" smtClean="0">
                <a:solidFill>
                  <a:schemeClr val="tx1"/>
                </a:solidFill>
                <a:effectLst/>
                <a:latin typeface="Arial Narrow Regular" charset="0"/>
                <a:ea typeface="+mn-ea"/>
                <a:cs typeface="+mn-cs"/>
              </a:rPr>
              <a:t> for Cognitive Class. This is the page Northeastern points their own students to so they can take IBM courses and earn credit: https://</a:t>
            </a:r>
            <a:r>
              <a:rPr lang="en-US" sz="1200" b="0" i="0" kern="1200" dirty="0" err="1" smtClean="0">
                <a:solidFill>
                  <a:schemeClr val="tx1"/>
                </a:solidFill>
                <a:effectLst/>
                <a:latin typeface="Arial Narrow Regular" charset="0"/>
                <a:ea typeface="+mn-ea"/>
                <a:cs typeface="+mn-cs"/>
              </a:rPr>
              <a:t>cognitiveclass.ai</a:t>
            </a:r>
            <a:r>
              <a:rPr lang="en-US" sz="1200" b="0" i="0" kern="1200" dirty="0" smtClean="0">
                <a:solidFill>
                  <a:schemeClr val="tx1"/>
                </a:solidFill>
                <a:effectLst/>
                <a:latin typeface="Arial Narrow Regular" charset="0"/>
                <a:ea typeface="+mn-ea"/>
                <a:cs typeface="+mn-cs"/>
              </a:rPr>
              <a:t>/northeastern/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B110E9-83D9-8E46-A859-80991DCCE0C7}" type="slidenum">
              <a:rPr lang="en-US" smtClean="0"/>
              <a:t>25</a:t>
            </a:fld>
            <a:endParaRPr lang="en-US"/>
          </a:p>
        </p:txBody>
      </p:sp>
    </p:spTree>
    <p:extLst>
      <p:ext uri="{BB962C8B-B14F-4D97-AF65-F5344CB8AC3E}">
        <p14:creationId xmlns:p14="http://schemas.microsoft.com/office/powerpoint/2010/main" val="131058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B462A-D1FB-4AD9-AD75-923C77C1445C}" type="slidenum">
              <a:rPr lang="en-US" smtClean="0"/>
              <a:t>28</a:t>
            </a:fld>
            <a:endParaRPr lang="en-US"/>
          </a:p>
        </p:txBody>
      </p:sp>
    </p:spTree>
    <p:extLst>
      <p:ext uri="{BB962C8B-B14F-4D97-AF65-F5344CB8AC3E}">
        <p14:creationId xmlns:p14="http://schemas.microsoft.com/office/powerpoint/2010/main" val="170330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8798" t="7614" r="11877" b="44719"/>
          <a:stretch/>
        </p:blipFill>
        <p:spPr>
          <a:xfrm>
            <a:off x="-21772" y="1616724"/>
            <a:ext cx="5412454" cy="523039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rgbClr val="1A364C"/>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grpSp>
        <p:nvGrpSpPr>
          <p:cNvPr id="13" name="Group 12"/>
          <p:cNvGrpSpPr/>
          <p:nvPr userDrawn="1"/>
        </p:nvGrpSpPr>
        <p:grpSpPr>
          <a:xfrm>
            <a:off x="1" y="4104132"/>
            <a:ext cx="3016469" cy="2835057"/>
            <a:chOff x="1" y="4104132"/>
            <a:chExt cx="3016469" cy="2835057"/>
          </a:xfrm>
          <a:solidFill>
            <a:schemeClr val="bg1"/>
          </a:solidFill>
        </p:grpSpPr>
        <p:sp>
          <p:nvSpPr>
            <p:cNvPr id="11" name="Rectangle 10"/>
            <p:cNvSpPr/>
            <p:nvPr userDrawn="1"/>
          </p:nvSpPr>
          <p:spPr>
            <a:xfrm>
              <a:off x="1" y="4309241"/>
              <a:ext cx="2490952" cy="2537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1167776" y="4104132"/>
              <a:ext cx="1848694" cy="283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sp>
        <p:nvSpPr>
          <p:cNvPr id="4" name="Date Placeholder 3"/>
          <p:cNvSpPr>
            <a:spLocks noGrp="1"/>
          </p:cNvSpPr>
          <p:nvPr>
            <p:ph type="dt" sz="half" idx="10"/>
          </p:nvPr>
        </p:nvSpPr>
        <p:spPr/>
        <p:txBody>
          <a:bodyPr/>
          <a:lstStyle/>
          <a:p>
            <a:fld id="{ECCE70C6-6A12-4609-885A-8BC1E3701B9C}" type="datetime1">
              <a:rPr lang="en-US" smtClean="0"/>
              <a:t>11/6/17</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05C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01088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FA1C3-67E9-4182-9A60-AFF257FD9034}" type="datetime1">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3D3A-958C-4E5C-B0D4-4CA4B8D01990}" type="slidenum">
              <a:rPr lang="en-US" smtClean="0"/>
              <a:t>‹#›</a:t>
            </a:fld>
            <a:endParaRPr lang="en-US"/>
          </a:p>
        </p:txBody>
      </p:sp>
      <p:grpSp>
        <p:nvGrpSpPr>
          <p:cNvPr id="5" name="Group 4"/>
          <p:cNvGrpSpPr/>
          <p:nvPr userDrawn="1"/>
        </p:nvGrpSpPr>
        <p:grpSpPr>
          <a:xfrm>
            <a:off x="0" y="0"/>
            <a:ext cx="105104" cy="6858000"/>
            <a:chOff x="0" y="0"/>
            <a:chExt cx="105104" cy="6858000"/>
          </a:xfrm>
        </p:grpSpPr>
        <p:cxnSp>
          <p:nvCxnSpPr>
            <p:cNvPr id="6" name="Straight Connector 5"/>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48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DD60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F2367-0D65-41DE-9429-512BE02788FF}" type="datetime1">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3D3A-958C-4E5C-B0D4-4CA4B8D01990}"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5369" y="557049"/>
            <a:ext cx="5486400" cy="5486400"/>
          </a:xfrm>
          <a:prstGeom prst="rect">
            <a:avLst/>
          </a:prstGeom>
          <a:ln>
            <a:noFill/>
          </a:ln>
        </p:spPr>
      </p:pic>
    </p:spTree>
    <p:extLst>
      <p:ext uri="{BB962C8B-B14F-4D97-AF65-F5344CB8AC3E}">
        <p14:creationId xmlns:p14="http://schemas.microsoft.com/office/powerpoint/2010/main" val="33846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A364C"/>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E5FC9-CDE7-4055-A4A9-A91E3AAD5C1C}" type="datetime1">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3D3A-958C-4E5C-B0D4-4CA4B8D01990}"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0" y="557784"/>
            <a:ext cx="5486400" cy="5486400"/>
          </a:xfrm>
          <a:prstGeom prst="rect">
            <a:avLst/>
          </a:prstGeom>
        </p:spPr>
      </p:pic>
    </p:spTree>
    <p:extLst>
      <p:ext uri="{BB962C8B-B14F-4D97-AF65-F5344CB8AC3E}">
        <p14:creationId xmlns:p14="http://schemas.microsoft.com/office/powerpoint/2010/main" val="382547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AEC15-94D9-4369-9091-728744641CE8}"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284890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45259-8B87-4A00-9E11-912F2FD9BA39}"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3849487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04BC2-E5C1-435A-B9B6-86088F7A1C13}"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313934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ABC21-D80F-40AD-B406-DEB89470E517}"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28951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614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A364C"/>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0409" t="7564" r="12210" b="45274"/>
          <a:stretch/>
        </p:blipFill>
        <p:spPr>
          <a:xfrm>
            <a:off x="-377" y="1672258"/>
            <a:ext cx="5198999" cy="517485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rgbClr val="FDD606"/>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grpSp>
        <p:nvGrpSpPr>
          <p:cNvPr id="17" name="Group 16"/>
          <p:cNvGrpSpPr/>
          <p:nvPr userDrawn="1"/>
        </p:nvGrpSpPr>
        <p:grpSpPr>
          <a:xfrm>
            <a:off x="1" y="4135662"/>
            <a:ext cx="2890348" cy="2742982"/>
            <a:chOff x="1" y="4104132"/>
            <a:chExt cx="2890348" cy="2742982"/>
          </a:xfrm>
          <a:solidFill>
            <a:srgbClr val="1A364C"/>
          </a:solidFill>
        </p:grpSpPr>
        <p:sp>
          <p:nvSpPr>
            <p:cNvPr id="18" name="Rectangle 17"/>
            <p:cNvSpPr/>
            <p:nvPr userDrawn="1"/>
          </p:nvSpPr>
          <p:spPr>
            <a:xfrm>
              <a:off x="1" y="4309241"/>
              <a:ext cx="2490952" cy="2537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1041655" y="4104132"/>
              <a:ext cx="1848694" cy="2711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fld id="{B94BF6C8-661D-48C5-A016-156FB3B20F55}" type="datetime1">
              <a:rPr lang="en-US" smtClean="0"/>
              <a:t>11/6/17</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05C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7223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A8173-1FD1-4B90-A71E-668CB0BCF4F0}"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grpSp>
        <p:nvGrpSpPr>
          <p:cNvPr id="11" name="Group 10"/>
          <p:cNvGrpSpPr/>
          <p:nvPr userDrawn="1"/>
        </p:nvGrpSpPr>
        <p:grpSpPr>
          <a:xfrm>
            <a:off x="0" y="0"/>
            <a:ext cx="105104" cy="6858000"/>
            <a:chOff x="0" y="0"/>
            <a:chExt cx="105104" cy="6858000"/>
          </a:xfrm>
        </p:grpSpPr>
        <p:cxnSp>
          <p:nvCxnSpPr>
            <p:cNvPr id="8" name="Straight Connector 7"/>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413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06216-8E41-486E-815F-5912EC6884A3}"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D3A-958C-4E5C-B0D4-4CA4B8D01990}" type="slidenum">
              <a:rPr lang="en-US" smtClean="0"/>
              <a:t>‹#›</a:t>
            </a:fld>
            <a:endParaRPr lang="en-US"/>
          </a:p>
        </p:txBody>
      </p:sp>
      <p:grpSp>
        <p:nvGrpSpPr>
          <p:cNvPr id="7" name="Group 6"/>
          <p:cNvGrpSpPr/>
          <p:nvPr userDrawn="1"/>
        </p:nvGrpSpPr>
        <p:grpSpPr>
          <a:xfrm>
            <a:off x="0" y="0"/>
            <a:ext cx="105104" cy="6858000"/>
            <a:chOff x="0" y="0"/>
            <a:chExt cx="105104" cy="6858000"/>
          </a:xfrm>
        </p:grpSpPr>
        <p:cxnSp>
          <p:nvCxnSpPr>
            <p:cNvPr id="8" name="Straight Connector 7"/>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12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45226A-3F81-48CF-8566-143A05CA7E68}"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D3A-958C-4E5C-B0D4-4CA4B8D01990}" type="slidenum">
              <a:rPr lang="en-US" smtClean="0"/>
              <a:t>‹#›</a:t>
            </a:fld>
            <a:endParaRPr lang="en-US"/>
          </a:p>
        </p:txBody>
      </p:sp>
      <p:grpSp>
        <p:nvGrpSpPr>
          <p:cNvPr id="8" name="Group 7"/>
          <p:cNvGrpSpPr/>
          <p:nvPr userDrawn="1"/>
        </p:nvGrpSpPr>
        <p:grpSpPr>
          <a:xfrm>
            <a:off x="0" y="0"/>
            <a:ext cx="105104" cy="6858000"/>
            <a:chOff x="0" y="0"/>
            <a:chExt cx="105104" cy="6858000"/>
          </a:xfrm>
        </p:grpSpPr>
        <p:cxnSp>
          <p:nvCxnSpPr>
            <p:cNvPr id="9" name="Straight Connector 8"/>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734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7CB059-9DC6-4EBC-8E37-FCF90368E40F}" type="datetime1">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93D3A-958C-4E5C-B0D4-4CA4B8D01990}" type="slidenum">
              <a:rPr lang="en-US" smtClean="0"/>
              <a:t>‹#›</a:t>
            </a:fld>
            <a:endParaRPr lang="en-US"/>
          </a:p>
        </p:txBody>
      </p:sp>
      <p:grpSp>
        <p:nvGrpSpPr>
          <p:cNvPr id="10" name="Group 9"/>
          <p:cNvGrpSpPr/>
          <p:nvPr userDrawn="1"/>
        </p:nvGrpSpPr>
        <p:grpSpPr>
          <a:xfrm>
            <a:off x="0" y="0"/>
            <a:ext cx="105104" cy="6858000"/>
            <a:chOff x="0" y="0"/>
            <a:chExt cx="105104" cy="6858000"/>
          </a:xfrm>
        </p:grpSpPr>
        <p:cxnSp>
          <p:nvCxnSpPr>
            <p:cNvPr id="11" name="Straight Connector 10"/>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738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31DF9-6505-4336-937C-0A4BF6085196}" type="datetime1">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3D3A-958C-4E5C-B0D4-4CA4B8D01990}" type="slidenum">
              <a:rPr lang="en-US" smtClean="0"/>
              <a:t>‹#›</a:t>
            </a:fld>
            <a:endParaRPr lang="en-US"/>
          </a:p>
        </p:txBody>
      </p:sp>
      <p:grpSp>
        <p:nvGrpSpPr>
          <p:cNvPr id="6" name="Group 5"/>
          <p:cNvGrpSpPr/>
          <p:nvPr userDrawn="1"/>
        </p:nvGrpSpPr>
        <p:grpSpPr>
          <a:xfrm>
            <a:off x="0" y="0"/>
            <a:ext cx="105104" cy="6858000"/>
            <a:chOff x="0" y="0"/>
            <a:chExt cx="105104" cy="6858000"/>
          </a:xfrm>
        </p:grpSpPr>
        <p:cxnSp>
          <p:nvCxnSpPr>
            <p:cNvPr id="7" name="Straight Connector 6"/>
            <p:cNvCxnSpPr/>
            <p:nvPr userDrawn="1"/>
          </p:nvCxnSpPr>
          <p:spPr>
            <a:xfrm>
              <a:off x="0" y="0"/>
              <a:ext cx="0" cy="6858000"/>
            </a:xfrm>
            <a:prstGeom prst="line">
              <a:avLst/>
            </a:prstGeom>
            <a:ln w="57150">
              <a:solidFill>
                <a:srgbClr val="1A364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7298" y="0"/>
              <a:ext cx="0" cy="6858000"/>
            </a:xfrm>
            <a:prstGeom prst="line">
              <a:avLst/>
            </a:prstGeom>
            <a:ln w="57150">
              <a:solidFill>
                <a:srgbClr val="FDD60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5104" y="0"/>
              <a:ext cx="0" cy="6858000"/>
            </a:xfrm>
            <a:prstGeom prst="line">
              <a:avLst/>
            </a:prstGeom>
            <a:ln w="57150">
              <a:solidFill>
                <a:srgbClr val="F05C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34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12" name="Group 11"/>
          <p:cNvGrpSpPr/>
          <p:nvPr userDrawn="1"/>
        </p:nvGrpSpPr>
        <p:grpSpPr>
          <a:xfrm>
            <a:off x="-21020" y="0"/>
            <a:ext cx="4656270" cy="6858000"/>
            <a:chOff x="-21020" y="0"/>
            <a:chExt cx="4656270" cy="685800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5811" t="7510" r="12604" b="16168"/>
            <a:stretch/>
          </p:blipFill>
          <p:spPr>
            <a:xfrm>
              <a:off x="0" y="0"/>
              <a:ext cx="4635250" cy="6858000"/>
            </a:xfrm>
            <a:prstGeom prst="rect">
              <a:avLst/>
            </a:prstGeom>
          </p:spPr>
        </p:pic>
        <p:sp>
          <p:nvSpPr>
            <p:cNvPr id="11" name="Oval 10"/>
            <p:cNvSpPr/>
            <p:nvPr userDrawn="1"/>
          </p:nvSpPr>
          <p:spPr>
            <a:xfrm>
              <a:off x="-21020" y="1974467"/>
              <a:ext cx="2743200" cy="2743200"/>
            </a:xfrm>
            <a:prstGeom prst="ellipse">
              <a:avLst/>
            </a:prstGeom>
            <a:solidFill>
              <a:srgbClr val="1A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939862" y="2719436"/>
            <a:ext cx="6884276" cy="1325563"/>
          </a:xfrm>
        </p:spPr>
        <p:txBody>
          <a:bodyPr/>
          <a:lstStyle>
            <a:lvl1pPr>
              <a:defRPr>
                <a:solidFill>
                  <a:srgbClr val="1A364C"/>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CCCF1-7D71-46E7-AEF5-A975B8552A27}" type="datetime1">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3660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pSp>
        <p:nvGrpSpPr>
          <p:cNvPr id="7" name="Group 6"/>
          <p:cNvGrpSpPr/>
          <p:nvPr userDrawn="1"/>
        </p:nvGrpSpPr>
        <p:grpSpPr>
          <a:xfrm>
            <a:off x="-21020" y="0"/>
            <a:ext cx="4667156" cy="6858000"/>
            <a:chOff x="-21020" y="0"/>
            <a:chExt cx="4667156"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531" t="8164" r="12594" b="16740"/>
            <a:stretch/>
          </p:blipFill>
          <p:spPr>
            <a:xfrm>
              <a:off x="0" y="0"/>
              <a:ext cx="4646136" cy="6858000"/>
            </a:xfrm>
            <a:prstGeom prst="rect">
              <a:avLst/>
            </a:prstGeom>
          </p:spPr>
        </p:pic>
        <p:sp>
          <p:nvSpPr>
            <p:cNvPr id="13" name="Oval 12"/>
            <p:cNvSpPr/>
            <p:nvPr userDrawn="1"/>
          </p:nvSpPr>
          <p:spPr>
            <a:xfrm>
              <a:off x="-21020" y="2010617"/>
              <a:ext cx="2764220" cy="274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939862" y="2719436"/>
            <a:ext cx="6884276" cy="1325563"/>
          </a:xfrm>
        </p:spPr>
        <p:txBody>
          <a:bodyPr/>
          <a:lstStyle>
            <a:lvl1pPr>
              <a:defRPr>
                <a:solidFill>
                  <a:srgbClr val="1A364C"/>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8C5FC-9629-43CF-AF3E-2444084B85D1}" type="datetime1">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3D3A-958C-4E5C-B0D4-4CA4B8D01990}" type="slidenum">
              <a:rPr lang="en-US" smtClean="0"/>
              <a:t>‹#›</a:t>
            </a:fld>
            <a:endParaRPr lang="en-US"/>
          </a:p>
        </p:txBody>
      </p:sp>
    </p:spTree>
    <p:extLst>
      <p:ext uri="{BB962C8B-B14F-4D97-AF65-F5344CB8AC3E}">
        <p14:creationId xmlns:p14="http://schemas.microsoft.com/office/powerpoint/2010/main" val="458066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455" y="365125"/>
            <a:ext cx="11361683"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62455" y="1825625"/>
            <a:ext cx="11361683"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2747" y="6356350"/>
            <a:ext cx="2739773" cy="365125"/>
          </a:xfrm>
          <a:prstGeom prst="rect">
            <a:avLst/>
          </a:prstGeom>
        </p:spPr>
        <p:txBody>
          <a:bodyPr vert="horz" lIns="91440" tIns="45720" rIns="91440" bIns="45720" rtlCol="0" anchor="ctr"/>
          <a:lstStyle>
            <a:lvl1pPr algn="l">
              <a:defRPr sz="1200">
                <a:solidFill>
                  <a:schemeClr val="tx1">
                    <a:tint val="75000"/>
                  </a:schemeClr>
                </a:solidFill>
                <a:latin typeface="IBM Plex Sans" panose="020B0503050000000000" pitchFamily="34" charset="0"/>
              </a:defRPr>
            </a:lvl1pPr>
          </a:lstStyle>
          <a:p>
            <a:fld id="{112FEA43-1E1A-4030-BBD8-27C3287BB70C}" type="datetime1">
              <a:rPr lang="en-US" smtClean="0"/>
              <a:t>11/6/17</a:t>
            </a:fld>
            <a:endParaRPr lang="en-US"/>
          </a:p>
        </p:txBody>
      </p:sp>
      <p:sp>
        <p:nvSpPr>
          <p:cNvPr id="5" name="Footer Placeholder 4"/>
          <p:cNvSpPr>
            <a:spLocks noGrp="1"/>
          </p:cNvSpPr>
          <p:nvPr>
            <p:ph type="ftr" sz="quarter" idx="3"/>
          </p:nvPr>
        </p:nvSpPr>
        <p:spPr>
          <a:xfrm>
            <a:off x="4043740" y="6356350"/>
            <a:ext cx="4109659" cy="365125"/>
          </a:xfrm>
          <a:prstGeom prst="rect">
            <a:avLst/>
          </a:prstGeom>
        </p:spPr>
        <p:txBody>
          <a:bodyPr vert="horz" lIns="91440" tIns="45720" rIns="91440" bIns="45720" rtlCol="0" anchor="ctr"/>
          <a:lstStyle>
            <a:lvl1pPr algn="ctr">
              <a:defRPr sz="1200">
                <a:solidFill>
                  <a:schemeClr val="tx1">
                    <a:tint val="75000"/>
                  </a:schemeClr>
                </a:solidFill>
                <a:latin typeface="IBM Plex Sans" panose="020B0503050000000000" pitchFamily="34" charset="0"/>
              </a:defRPr>
            </a:lvl1pPr>
          </a:lstStyle>
          <a:p>
            <a:endParaRPr lang="en-US"/>
          </a:p>
        </p:txBody>
      </p:sp>
      <p:sp>
        <p:nvSpPr>
          <p:cNvPr id="6" name="Slide Number Placeholder 5"/>
          <p:cNvSpPr>
            <a:spLocks noGrp="1"/>
          </p:cNvSpPr>
          <p:nvPr>
            <p:ph type="sldNum" sz="quarter" idx="4"/>
          </p:nvPr>
        </p:nvSpPr>
        <p:spPr>
          <a:xfrm>
            <a:off x="9097501" y="6356350"/>
            <a:ext cx="2739773" cy="365125"/>
          </a:xfrm>
          <a:prstGeom prst="rect">
            <a:avLst/>
          </a:prstGeom>
        </p:spPr>
        <p:txBody>
          <a:bodyPr vert="horz" lIns="91440" tIns="45720" rIns="91440" bIns="45720" rtlCol="0" anchor="ctr"/>
          <a:lstStyle>
            <a:lvl1pPr algn="r">
              <a:defRPr sz="1200">
                <a:solidFill>
                  <a:schemeClr val="tx1">
                    <a:tint val="75000"/>
                  </a:schemeClr>
                </a:solidFill>
                <a:latin typeface="IBM Plex Sans" panose="020B0503050000000000" pitchFamily="34" charset="0"/>
              </a:defRPr>
            </a:lvl1pPr>
          </a:lstStyle>
          <a:p>
            <a:fld id="{E8D93D3A-958C-4E5C-B0D4-4CA4B8D01990}" type="slidenum">
              <a:rPr lang="en-US" smtClean="0"/>
              <a:pPr/>
              <a:t>‹#›</a:t>
            </a:fld>
            <a:endParaRPr lang="en-US"/>
          </a:p>
        </p:txBody>
      </p:sp>
    </p:spTree>
    <p:extLst>
      <p:ext uri="{BB962C8B-B14F-4D97-AF65-F5344CB8AC3E}">
        <p14:creationId xmlns:p14="http://schemas.microsoft.com/office/powerpoint/2010/main" val="13388476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63" r:id="rId8"/>
    <p:sldLayoutId id="2147483664" r:id="rId9"/>
    <p:sldLayoutId id="2147483655" r:id="rId10"/>
    <p:sldLayoutId id="2147483660" r:id="rId11"/>
    <p:sldLayoutId id="2147483661" r:id="rId12"/>
    <p:sldLayoutId id="2147483656" r:id="rId13"/>
    <p:sldLayoutId id="2147483657" r:id="rId14"/>
    <p:sldLayoutId id="2147483658" r:id="rId15"/>
    <p:sldLayoutId id="2147483659" r:id="rId16"/>
    <p:sldLayoutId id="2147483665" r:id="rId17"/>
  </p:sldLayoutIdLst>
  <p:hf hdr="0" ftr="0" dt="0"/>
  <p:txStyles>
    <p:titleStyle>
      <a:lvl1pPr algn="l" defTabSz="914400" rtl="0" eaLnBrk="1" latinLnBrk="0" hangingPunct="1">
        <a:lnSpc>
          <a:spcPct val="90000"/>
        </a:lnSpc>
        <a:spcBef>
          <a:spcPct val="0"/>
        </a:spcBef>
        <a:buNone/>
        <a:defRPr sz="4400" kern="1200">
          <a:solidFill>
            <a:srgbClr val="1A364C"/>
          </a:solidFill>
          <a:latin typeface="IBM Plex Sans" panose="020B050305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64C"/>
          </a:solidFill>
          <a:latin typeface="IBM Plex Sans" panose="020B05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64C"/>
          </a:solidFill>
          <a:latin typeface="IBM Plex Sans" panose="020B050305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64C"/>
          </a:solidFill>
          <a:latin typeface="IBM Plex Sans" panose="020B050305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64C"/>
          </a:solidFill>
          <a:latin typeface="IBM Plex Sans" panose="020B050305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64C"/>
          </a:solidFill>
          <a:latin typeface="IBM Plex Sans" panose="020B050305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ibm.biz/IBM-NEU-Project-Mgmt" TargetMode="External"/><Relationship Id="rId4" Type="http://schemas.openxmlformats.org/officeDocument/2006/relationships/hyperlink" Target="https://cognitiveclass.ai/northeastern/" TargetMode="External"/><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hyperlink" Target="https://pages.northeastern.edu/LMPJMREF2017-06IBMPartnership_LPFA.html" TargetMode="External"/><Relationship Id="rId8" Type="http://schemas.openxmlformats.org/officeDocument/2006/relationships/image" Target="../media/image47.png"/><Relationship Id="rId9"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9.png"/><Relationship Id="rId1" Type="http://schemas.openxmlformats.org/officeDocument/2006/relationships/slideLayout" Target="../slideLayouts/slideLayout10.xml"/><Relationship Id="rId2"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0.gif"/><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ibm.com/jobs/us/newcollar/ccskills" TargetMode="External"/><Relationship Id="rId3" Type="http://schemas.openxmlformats.org/officeDocument/2006/relationships/hyperlink" Target="mailto:ncollar@us.ibm.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03.ibm.com/press/us/en/pressrelease/51863.wss" TargetMode="External"/><Relationship Id="rId5" Type="http://schemas.openxmlformats.org/officeDocument/2006/relationships/hyperlink" Target="https://www.ibm.com/ibm/responsibility/initiatives/veteran_programs.html" TargetMode="External"/><Relationship Id="rId6"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hyperlink" Target="http://www.ptech.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668" y="1122362"/>
            <a:ext cx="7710986" cy="3586115"/>
          </a:xfrm>
        </p:spPr>
        <p:txBody>
          <a:bodyPr>
            <a:normAutofit fontScale="90000"/>
          </a:bodyPr>
          <a:lstStyle/>
          <a:p>
            <a:r>
              <a:rPr lang="en-US" dirty="0" smtClean="0"/>
              <a:t>Community College Skills Webinar Series</a:t>
            </a:r>
            <a:br>
              <a:rPr lang="en-US" dirty="0" smtClean="0"/>
            </a:br>
            <a:r>
              <a:rPr lang="en-US" dirty="0" smtClean="0"/>
              <a:t/>
            </a:r>
            <a:br>
              <a:rPr lang="en-US" dirty="0" smtClean="0"/>
            </a:br>
            <a:r>
              <a:rPr lang="en-US" dirty="0" smtClean="0"/>
              <a:t>Partnering for New Collar Success</a:t>
            </a:r>
            <a:endParaRPr lang="en-US" dirty="0"/>
          </a:p>
        </p:txBody>
      </p:sp>
      <p:sp>
        <p:nvSpPr>
          <p:cNvPr id="3" name="Subtitle 2"/>
          <p:cNvSpPr>
            <a:spLocks noGrp="1"/>
          </p:cNvSpPr>
          <p:nvPr>
            <p:ph type="subTitle" idx="1"/>
          </p:nvPr>
        </p:nvSpPr>
        <p:spPr>
          <a:xfrm>
            <a:off x="3848668" y="5445460"/>
            <a:ext cx="7710986" cy="781334"/>
          </a:xfrm>
        </p:spPr>
        <p:txBody>
          <a:bodyPr/>
          <a:lstStyle/>
          <a:p>
            <a:r>
              <a:rPr lang="en-US" dirty="0" smtClean="0"/>
              <a:t>November 2017</a:t>
            </a:r>
            <a:endParaRPr lang="en-US" dirty="0"/>
          </a:p>
        </p:txBody>
      </p:sp>
    </p:spTree>
    <p:extLst>
      <p:ext uri="{BB962C8B-B14F-4D97-AF65-F5344CB8AC3E}">
        <p14:creationId xmlns:p14="http://schemas.microsoft.com/office/powerpoint/2010/main" val="142964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Incentive Programs</a:t>
            </a:r>
          </a:p>
        </p:txBody>
      </p:sp>
      <p:sp>
        <p:nvSpPr>
          <p:cNvPr id="3" name="Content Placeholder 2"/>
          <p:cNvSpPr>
            <a:spLocks noGrp="1"/>
          </p:cNvSpPr>
          <p:nvPr>
            <p:ph idx="1"/>
          </p:nvPr>
        </p:nvSpPr>
        <p:spPr>
          <a:xfrm>
            <a:off x="462455" y="1825625"/>
            <a:ext cx="7984859" cy="4351338"/>
          </a:xfrm>
        </p:spPr>
        <p:txBody>
          <a:bodyPr>
            <a:normAutofit fontScale="92500"/>
          </a:bodyPr>
          <a:lstStyle/>
          <a:p>
            <a:pPr marL="0" indent="0">
              <a:buNone/>
            </a:pPr>
            <a:r>
              <a:rPr lang="en-US" dirty="0"/>
              <a:t>To recruit and retain business, governments offer workforce development incentives to companies.</a:t>
            </a:r>
          </a:p>
          <a:p>
            <a:pPr marL="0" indent="0">
              <a:buNone/>
            </a:pPr>
            <a:r>
              <a:rPr lang="en-US" dirty="0"/>
              <a:t>As workforce development can be expensive for companies, incentives, particularly those addressing the cost of training and “up-skilling” of employees, have an impact on the business and investment decisions for many firms.  </a:t>
            </a:r>
          </a:p>
          <a:p>
            <a:pPr marL="0" indent="0">
              <a:buNone/>
            </a:pPr>
            <a:r>
              <a:rPr lang="en-US" dirty="0"/>
              <a:t>Governments are also aware that as workers increase their skills capacity, they are also contributing to innovation and product development.</a:t>
            </a:r>
          </a:p>
          <a:p>
            <a:pPr marL="0" indent="0">
              <a:buNone/>
            </a:pPr>
            <a:endParaRPr lang="en-US" dirty="0"/>
          </a:p>
        </p:txBody>
      </p:sp>
      <p:sp>
        <p:nvSpPr>
          <p:cNvPr id="4" name="Slide Number Placeholder 3"/>
          <p:cNvSpPr>
            <a:spLocks noGrp="1"/>
          </p:cNvSpPr>
          <p:nvPr>
            <p:ph type="sldNum" sz="quarter" idx="12"/>
          </p:nvPr>
        </p:nvSpPr>
        <p:spPr/>
        <p:txBody>
          <a:bodyPr/>
          <a:lstStyle/>
          <a:p>
            <a:fld id="{E8D93D3A-958C-4E5C-B0D4-4CA4B8D01990}" type="slidenum">
              <a:rPr lang="en-US" smtClean="0"/>
              <a:t>10</a:t>
            </a:fld>
            <a:endParaRPr lang="en-US"/>
          </a:p>
        </p:txBody>
      </p:sp>
      <p:pic>
        <p:nvPicPr>
          <p:cNvPr id="5" name="Picture 15">
            <a:extLst>
              <a:ext uri="{FF2B5EF4-FFF2-40B4-BE49-F238E27FC236}">
                <a16:creationId xmlns="" xmlns:a16="http://schemas.microsoft.com/office/drawing/2014/main" id="{BCA01CB1-4D44-4C56-A17F-6A2C441177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4548" y="1825625"/>
            <a:ext cx="34671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94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Incentive Programs</a:t>
            </a:r>
          </a:p>
        </p:txBody>
      </p:sp>
      <p:sp>
        <p:nvSpPr>
          <p:cNvPr id="3" name="Content Placeholder 2"/>
          <p:cNvSpPr>
            <a:spLocks noGrp="1"/>
          </p:cNvSpPr>
          <p:nvPr>
            <p:ph idx="1"/>
          </p:nvPr>
        </p:nvSpPr>
        <p:spPr>
          <a:xfrm>
            <a:off x="462455" y="1825625"/>
            <a:ext cx="7984859" cy="4810126"/>
          </a:xfrm>
        </p:spPr>
        <p:txBody>
          <a:bodyPr>
            <a:normAutofit fontScale="92500" lnSpcReduction="10000"/>
          </a:bodyPr>
          <a:lstStyle/>
          <a:p>
            <a:pPr>
              <a:spcBef>
                <a:spcPct val="0"/>
              </a:spcBef>
              <a:buFontTx/>
              <a:buChar char="•"/>
            </a:pPr>
            <a:r>
              <a:rPr lang="en-US" altLang="ja-JP" dirty="0" smtClean="0"/>
              <a:t>Most </a:t>
            </a:r>
            <a:r>
              <a:rPr lang="en-US" altLang="ja-JP" dirty="0"/>
              <a:t>programs are direct financing incentives which reimburse cash for workforce training. </a:t>
            </a:r>
          </a:p>
          <a:p>
            <a:pPr>
              <a:spcBef>
                <a:spcPct val="0"/>
              </a:spcBef>
              <a:buNone/>
            </a:pPr>
            <a:endParaRPr lang="en-US" altLang="ja-JP" dirty="0"/>
          </a:p>
          <a:p>
            <a:pPr>
              <a:spcBef>
                <a:spcPct val="0"/>
              </a:spcBef>
              <a:buFontTx/>
              <a:buChar char="•"/>
            </a:pPr>
            <a:r>
              <a:rPr lang="en-US" altLang="ja-JP" dirty="0" smtClean="0"/>
              <a:t>Grants </a:t>
            </a:r>
            <a:r>
              <a:rPr lang="en-US" altLang="ja-JP" dirty="0"/>
              <a:t>are usually given for new or incumbent training and sometimes, a combination of both.</a:t>
            </a:r>
          </a:p>
          <a:p>
            <a:pPr>
              <a:spcBef>
                <a:spcPct val="0"/>
              </a:spcBef>
              <a:buNone/>
            </a:pPr>
            <a:r>
              <a:rPr lang="en-US" altLang="ja-JP" dirty="0"/>
              <a:t> </a:t>
            </a:r>
          </a:p>
          <a:p>
            <a:pPr>
              <a:spcBef>
                <a:spcPct val="0"/>
              </a:spcBef>
              <a:buFontTx/>
              <a:buChar char="•"/>
            </a:pPr>
            <a:r>
              <a:rPr lang="en-US" altLang="ja-JP" dirty="0" smtClean="0"/>
              <a:t>The </a:t>
            </a:r>
            <a:r>
              <a:rPr lang="en-US" altLang="ja-JP" dirty="0"/>
              <a:t>programs are designed to respond to dynamic business trends by establishing multiple and/or rolling application periods along with prompt confirmation of a decision upon submission. </a:t>
            </a:r>
          </a:p>
          <a:p>
            <a:pPr marL="0" indent="0">
              <a:spcBef>
                <a:spcPct val="0"/>
              </a:spcBef>
              <a:buNone/>
            </a:pPr>
            <a:endParaRPr lang="en-US" altLang="ja-JP" dirty="0"/>
          </a:p>
          <a:p>
            <a:pPr>
              <a:spcBef>
                <a:spcPct val="0"/>
              </a:spcBef>
              <a:buFontTx/>
              <a:buChar char="•"/>
            </a:pPr>
            <a:r>
              <a:rPr lang="en-US" altLang="ja-JP" dirty="0"/>
              <a:t>Grant programs are available at the Federal, State and Local government agencies and may be either discretionary or statutory in nature. </a:t>
            </a:r>
          </a:p>
          <a:p>
            <a:pPr>
              <a:spcBef>
                <a:spcPct val="0"/>
              </a:spcBef>
              <a:buFontTx/>
              <a:buChar char="•"/>
            </a:pPr>
            <a:endParaRPr lang="en-US" altLang="ja-JP" dirty="0"/>
          </a:p>
          <a:p>
            <a:pPr>
              <a:spcBef>
                <a:spcPct val="0"/>
              </a:spcBef>
              <a:buFontTx/>
              <a:buChar char="•"/>
            </a:pPr>
            <a:endParaRPr lang="en-US" alt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8D93D3A-958C-4E5C-B0D4-4CA4B8D01990}" type="slidenum">
              <a:rPr lang="en-US" smtClean="0"/>
              <a:t>11</a:t>
            </a:fld>
            <a:endParaRPr lang="en-US"/>
          </a:p>
        </p:txBody>
      </p:sp>
      <p:pic>
        <p:nvPicPr>
          <p:cNvPr id="6" name="Picture 9" descr="Romans%20cartoon">
            <a:extLst>
              <a:ext uri="{FF2B5EF4-FFF2-40B4-BE49-F238E27FC236}">
                <a16:creationId xmlns="" xmlns:a16="http://schemas.microsoft.com/office/drawing/2014/main" id="{70CA26D7-2F18-45E3-9223-C72E50E53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0" y="1690688"/>
            <a:ext cx="37528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64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Incentive Programs – Future Funding &amp; Partnership Opportunities</a:t>
            </a:r>
          </a:p>
        </p:txBody>
      </p:sp>
      <p:sp>
        <p:nvSpPr>
          <p:cNvPr id="3" name="Content Placeholder 2"/>
          <p:cNvSpPr>
            <a:spLocks noGrp="1"/>
          </p:cNvSpPr>
          <p:nvPr>
            <p:ph idx="1"/>
          </p:nvPr>
        </p:nvSpPr>
        <p:spPr/>
        <p:txBody>
          <a:bodyPr>
            <a:normAutofit fontScale="92500" lnSpcReduction="10000"/>
          </a:bodyPr>
          <a:lstStyle/>
          <a:p>
            <a:pPr>
              <a:spcBef>
                <a:spcPct val="0"/>
              </a:spcBef>
              <a:buFontTx/>
              <a:buChar char="•"/>
            </a:pPr>
            <a:r>
              <a:rPr lang="en-US" altLang="ja-JP" dirty="0"/>
              <a:t>The Federal FY17 Appropriations Bill included the appropriation of $95m for the advancement and growth of apprenticeship programs – both Registered and Recognized.  </a:t>
            </a:r>
          </a:p>
          <a:p>
            <a:pPr marL="0" indent="0">
              <a:spcBef>
                <a:spcPct val="0"/>
              </a:spcBef>
              <a:buNone/>
            </a:pPr>
            <a:endParaRPr lang="en-US" altLang="ja-JP" dirty="0"/>
          </a:p>
          <a:p>
            <a:pPr>
              <a:spcBef>
                <a:spcPct val="0"/>
              </a:spcBef>
              <a:buFontTx/>
              <a:buChar char="•"/>
            </a:pPr>
            <a:r>
              <a:rPr lang="en-US" altLang="ja-JP" dirty="0"/>
              <a:t>About $100+m in H-1B user fee funds will also available for the advancement and growth of apprenticeship programs. </a:t>
            </a:r>
          </a:p>
          <a:p>
            <a:pPr marL="0" indent="0">
              <a:spcBef>
                <a:spcPct val="0"/>
              </a:spcBef>
              <a:buNone/>
            </a:pPr>
            <a:r>
              <a:rPr lang="en-US" altLang="ja-JP" dirty="0"/>
              <a:t> </a:t>
            </a:r>
          </a:p>
          <a:p>
            <a:pPr>
              <a:spcBef>
                <a:spcPct val="0"/>
              </a:spcBef>
              <a:buFontTx/>
              <a:buChar char="•"/>
            </a:pPr>
            <a:r>
              <a:rPr lang="en-US" altLang="ja-JP" dirty="0"/>
              <a:t>The $200+m will probably be allocated to directly to States, Request for Proposals (RFP) and grant funding opportunities.</a:t>
            </a:r>
            <a:br>
              <a:rPr lang="en-US" altLang="ja-JP" dirty="0"/>
            </a:br>
            <a:endParaRPr lang="en-US" altLang="ja-JP" dirty="0"/>
          </a:p>
          <a:p>
            <a:pPr>
              <a:spcBef>
                <a:spcPct val="0"/>
              </a:spcBef>
              <a:buFontTx/>
              <a:buChar char="•"/>
            </a:pPr>
            <a:r>
              <a:rPr lang="en-US" altLang="ja-JP" dirty="0"/>
              <a:t>These funding streams will provide an opportunity to form partnerships with Colleges, Workforce Boards, and Non-Governmental Agencies to assist in the growth advancement and growth of apprenticeship programs</a:t>
            </a:r>
            <a:r>
              <a:rPr lang="en-US" altLang="ja-JP" dirty="0" smtClean="0"/>
              <a:t>.</a:t>
            </a:r>
            <a:endParaRPr lang="en-US" dirty="0"/>
          </a:p>
        </p:txBody>
      </p:sp>
      <p:sp>
        <p:nvSpPr>
          <p:cNvPr id="4" name="Slide Number Placeholder 3"/>
          <p:cNvSpPr>
            <a:spLocks noGrp="1"/>
          </p:cNvSpPr>
          <p:nvPr>
            <p:ph type="sldNum" sz="quarter" idx="12"/>
          </p:nvPr>
        </p:nvSpPr>
        <p:spPr/>
        <p:txBody>
          <a:bodyPr/>
          <a:lstStyle/>
          <a:p>
            <a:fld id="{E8D93D3A-958C-4E5C-B0D4-4CA4B8D01990}" type="slidenum">
              <a:rPr lang="en-US" smtClean="0"/>
              <a:t>12</a:t>
            </a:fld>
            <a:endParaRPr lang="en-US"/>
          </a:p>
        </p:txBody>
      </p:sp>
    </p:spTree>
    <p:extLst>
      <p:ext uri="{BB962C8B-B14F-4D97-AF65-F5344CB8AC3E}">
        <p14:creationId xmlns:p14="http://schemas.microsoft.com/office/powerpoint/2010/main" val="98793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Digital </a:t>
            </a:r>
            <a:r>
              <a:rPr lang="en-US" dirty="0" smtClean="0"/>
              <a:t>Badging</a:t>
            </a:r>
            <a:br>
              <a:rPr lang="en-US" dirty="0" smtClean="0"/>
            </a:br>
            <a:r>
              <a:rPr lang="en-US" dirty="0" smtClean="0"/>
              <a:t> </a:t>
            </a:r>
            <a:br>
              <a:rPr lang="en-US" dirty="0" smtClean="0"/>
            </a:br>
            <a:r>
              <a:rPr lang="en-US" sz="3600" dirty="0" smtClean="0"/>
              <a:t>James Daniels</a:t>
            </a:r>
            <a:br>
              <a:rPr lang="en-US" sz="3600" dirty="0" smtClean="0"/>
            </a:br>
            <a:r>
              <a:rPr lang="en-US" sz="3600" dirty="0" smtClean="0"/>
              <a:t>Senior Program Executive, Innovation and Growth Initiatives</a:t>
            </a:r>
            <a:endParaRPr lang="en-US" sz="3600" dirty="0"/>
          </a:p>
        </p:txBody>
      </p:sp>
      <p:sp>
        <p:nvSpPr>
          <p:cNvPr id="2" name="Slide Number Placeholder 1"/>
          <p:cNvSpPr>
            <a:spLocks noGrp="1"/>
          </p:cNvSpPr>
          <p:nvPr>
            <p:ph type="sldNum" sz="quarter" idx="12"/>
          </p:nvPr>
        </p:nvSpPr>
        <p:spPr/>
        <p:txBody>
          <a:bodyPr/>
          <a:lstStyle/>
          <a:p>
            <a:fld id="{E8D93D3A-958C-4E5C-B0D4-4CA4B8D01990}" type="slidenum">
              <a:rPr lang="en-US" smtClean="0"/>
              <a:t>13</a:t>
            </a:fld>
            <a:endParaRPr lang="en-US"/>
          </a:p>
        </p:txBody>
      </p:sp>
    </p:spTree>
    <p:extLst>
      <p:ext uri="{BB962C8B-B14F-4D97-AF65-F5344CB8AC3E}">
        <p14:creationId xmlns:p14="http://schemas.microsoft.com/office/powerpoint/2010/main" val="282835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2799" y="427977"/>
            <a:ext cx="10687051" cy="1401233"/>
          </a:xfrm>
        </p:spPr>
        <p:txBody>
          <a:bodyPr/>
          <a:lstStyle/>
          <a:p>
            <a:pPr algn="l"/>
            <a:r>
              <a:rPr lang="en-US" sz="3200" b="1" dirty="0">
                <a:solidFill>
                  <a:schemeClr val="bg1">
                    <a:lumMod val="50000"/>
                  </a:schemeClr>
                </a:solidFill>
                <a:latin typeface="Arial" charset="0"/>
                <a:ea typeface="Arial" charset="0"/>
                <a:cs typeface="Arial" charset="0"/>
              </a:rPr>
              <a:t>World leaders </a:t>
            </a:r>
            <a:r>
              <a:rPr lang="en-US" sz="3200" b="1" dirty="0" smtClean="0">
                <a:solidFill>
                  <a:schemeClr val="bg1">
                    <a:lumMod val="50000"/>
                  </a:schemeClr>
                </a:solidFill>
                <a:latin typeface="Arial" charset="0"/>
                <a:ea typeface="Arial" charset="0"/>
                <a:cs typeface="Arial" charset="0"/>
              </a:rPr>
              <a:t>are telling us they have </a:t>
            </a:r>
            <a:r>
              <a:rPr lang="en-US" sz="3200" b="1" dirty="0" smtClean="0">
                <a:solidFill>
                  <a:srgbClr val="4A88CB"/>
                </a:solidFill>
                <a:latin typeface="Arial" charset="0"/>
                <a:ea typeface="Arial" charset="0"/>
                <a:cs typeface="Arial" charset="0"/>
              </a:rPr>
              <a:t>major </a:t>
            </a:r>
            <a:r>
              <a:rPr lang="en-US" sz="3200" b="1" dirty="0">
                <a:solidFill>
                  <a:srgbClr val="4A88CB"/>
                </a:solidFill>
                <a:latin typeface="Arial" charset="0"/>
                <a:ea typeface="Arial" charset="0"/>
                <a:cs typeface="Arial" charset="0"/>
              </a:rPr>
              <a:t>challenges in finding workers </a:t>
            </a:r>
            <a:r>
              <a:rPr lang="en-US" sz="3200" b="1" dirty="0">
                <a:solidFill>
                  <a:schemeClr val="bg1">
                    <a:lumMod val="50000"/>
                  </a:schemeClr>
                </a:solidFill>
                <a:latin typeface="Arial" charset="0"/>
                <a:ea typeface="Arial" charset="0"/>
                <a:cs typeface="Arial" charset="0"/>
              </a:rPr>
              <a:t>with required skills</a:t>
            </a:r>
          </a:p>
        </p:txBody>
      </p:sp>
      <p:sp>
        <p:nvSpPr>
          <p:cNvPr id="69" name="TextBox 68"/>
          <p:cNvSpPr txBox="1"/>
          <p:nvPr/>
        </p:nvSpPr>
        <p:spPr>
          <a:xfrm>
            <a:off x="7500755" y="1966383"/>
            <a:ext cx="1600200" cy="960120"/>
          </a:xfrm>
          <a:prstGeom prst="rect">
            <a:avLst/>
          </a:prstGeom>
          <a:noFill/>
        </p:spPr>
        <p:txBody>
          <a:bodyPr wrap="none" lIns="0" tIns="0" rIns="0" bIns="0" rtlCol="0">
            <a:noAutofit/>
          </a:bodyPr>
          <a:lstStyle/>
          <a:p>
            <a:pPr algn="ctr" defTabSz="914377" fontAlgn="base">
              <a:spcBef>
                <a:spcPts val="900"/>
              </a:spcBef>
              <a:spcAft>
                <a:spcPct val="0"/>
              </a:spcAft>
            </a:pPr>
            <a:r>
              <a:rPr lang="en-US" sz="8800" b="1" dirty="0">
                <a:solidFill>
                  <a:srgbClr val="4A88CB"/>
                </a:solidFill>
                <a:latin typeface="Arial" pitchFamily="34" charset="0"/>
                <a:ea typeface="MS PGothic" pitchFamily="34" charset="-128"/>
                <a:cs typeface=""/>
              </a:rPr>
              <a:t>51</a:t>
            </a:r>
            <a:r>
              <a:rPr lang="en-US" sz="8800" b="1" baseline="30000" dirty="0">
                <a:solidFill>
                  <a:srgbClr val="4A88CB"/>
                </a:solidFill>
                <a:latin typeface="Arial" pitchFamily="34" charset="0"/>
                <a:ea typeface="MS PGothic" pitchFamily="34" charset="-128"/>
                <a:cs typeface=""/>
              </a:rPr>
              <a:t>%</a:t>
            </a:r>
          </a:p>
        </p:txBody>
      </p:sp>
      <p:sp>
        <p:nvSpPr>
          <p:cNvPr id="70" name="TextBox 69"/>
          <p:cNvSpPr txBox="1"/>
          <p:nvPr/>
        </p:nvSpPr>
        <p:spPr>
          <a:xfrm>
            <a:off x="2700155" y="3274483"/>
            <a:ext cx="6492240" cy="685800"/>
          </a:xfrm>
          <a:prstGeom prst="rect">
            <a:avLst/>
          </a:prstGeom>
          <a:noFill/>
        </p:spPr>
        <p:txBody>
          <a:bodyPr wrap="square" lIns="0" tIns="0" rIns="0" bIns="0" rtlCol="0" anchor="t" anchorCtr="0">
            <a:noAutofit/>
          </a:bodyPr>
          <a:lstStyle/>
          <a:p>
            <a:pPr algn="ctr" defTabSz="914377" fontAlgn="base">
              <a:spcBef>
                <a:spcPts val="900"/>
              </a:spcBef>
              <a:spcAft>
                <a:spcPct val="0"/>
              </a:spcAft>
            </a:pPr>
            <a:r>
              <a:rPr lang="en-US" sz="1400" dirty="0">
                <a:solidFill>
                  <a:srgbClr val="666666"/>
                </a:solidFill>
                <a:latin typeface="Arial" pitchFamily="34" charset="0"/>
                <a:ea typeface="MS PGothic" pitchFamily="34" charset="-128"/>
                <a:cs typeface=""/>
              </a:rPr>
              <a:t>Industry executives citing finding appropriately skilled workers in local labor markets as the greatest challenge related to skills</a:t>
            </a:r>
          </a:p>
          <a:p>
            <a:pPr algn="ctr" defTabSz="914377" fontAlgn="base">
              <a:spcBef>
                <a:spcPts val="900"/>
              </a:spcBef>
              <a:spcAft>
                <a:spcPct val="0"/>
              </a:spcAft>
            </a:pPr>
            <a:r>
              <a:rPr lang="en-US" sz="1400" dirty="0">
                <a:solidFill>
                  <a:srgbClr val="666666"/>
                </a:solidFill>
                <a:latin typeface="Arial" pitchFamily="34" charset="0"/>
                <a:ea typeface="MS PGothic" pitchFamily="34" charset="-128"/>
                <a:cs typeface=""/>
              </a:rPr>
              <a:t> </a:t>
            </a:r>
          </a:p>
        </p:txBody>
      </p:sp>
      <p:sp>
        <p:nvSpPr>
          <p:cNvPr id="139" name="TextBox 138"/>
          <p:cNvSpPr txBox="1"/>
          <p:nvPr/>
        </p:nvSpPr>
        <p:spPr>
          <a:xfrm>
            <a:off x="7500755" y="4097443"/>
            <a:ext cx="1600200" cy="960120"/>
          </a:xfrm>
          <a:prstGeom prst="rect">
            <a:avLst/>
          </a:prstGeom>
          <a:noFill/>
        </p:spPr>
        <p:txBody>
          <a:bodyPr wrap="none" lIns="0" tIns="0" rIns="0" bIns="0" rtlCol="0">
            <a:noAutofit/>
          </a:bodyPr>
          <a:lstStyle/>
          <a:p>
            <a:pPr algn="ctr" defTabSz="914377" fontAlgn="base">
              <a:spcBef>
                <a:spcPts val="900"/>
              </a:spcBef>
              <a:spcAft>
                <a:spcPct val="0"/>
              </a:spcAft>
            </a:pPr>
            <a:r>
              <a:rPr lang="en-US" sz="8800" b="1" dirty="0">
                <a:solidFill>
                  <a:srgbClr val="4A88CB"/>
                </a:solidFill>
                <a:latin typeface="Arial" pitchFamily="34" charset="0"/>
                <a:ea typeface="MS PGothic" pitchFamily="34" charset="-128"/>
                <a:cs typeface=""/>
              </a:rPr>
              <a:t>71</a:t>
            </a:r>
            <a:r>
              <a:rPr lang="en-US" sz="8800" b="1" baseline="30000" dirty="0">
                <a:solidFill>
                  <a:srgbClr val="4A88CB"/>
                </a:solidFill>
                <a:latin typeface="Arial" pitchFamily="34" charset="0"/>
                <a:ea typeface="MS PGothic" pitchFamily="34" charset="-128"/>
                <a:cs typeface=""/>
              </a:rPr>
              <a:t>%</a:t>
            </a:r>
          </a:p>
        </p:txBody>
      </p:sp>
      <p:sp>
        <p:nvSpPr>
          <p:cNvPr id="140" name="TextBox 139"/>
          <p:cNvSpPr txBox="1"/>
          <p:nvPr/>
        </p:nvSpPr>
        <p:spPr>
          <a:xfrm>
            <a:off x="2700155" y="5377603"/>
            <a:ext cx="6492240" cy="685800"/>
          </a:xfrm>
          <a:prstGeom prst="rect">
            <a:avLst/>
          </a:prstGeom>
          <a:noFill/>
        </p:spPr>
        <p:txBody>
          <a:bodyPr wrap="square" lIns="0" tIns="0" rIns="0" bIns="0" rtlCol="0" anchor="t" anchorCtr="0">
            <a:normAutofit/>
          </a:bodyPr>
          <a:lstStyle/>
          <a:p>
            <a:pPr algn="ctr" defTabSz="914377" fontAlgn="base">
              <a:spcBef>
                <a:spcPts val="900"/>
              </a:spcBef>
              <a:spcAft>
                <a:spcPct val="0"/>
              </a:spcAft>
            </a:pPr>
            <a:r>
              <a:rPr lang="en-US" sz="1400" dirty="0">
                <a:solidFill>
                  <a:srgbClr val="666666"/>
                </a:solidFill>
                <a:latin typeface="Arial" pitchFamily="34" charset="0"/>
                <a:ea typeface="MS PGothic" pitchFamily="34" charset="-128"/>
                <a:cs typeface=""/>
              </a:rPr>
              <a:t>Corporate recruiters that indicated they cannot find applicants with sufficient practical experience</a:t>
            </a:r>
          </a:p>
        </p:txBody>
      </p:sp>
      <p:sp>
        <p:nvSpPr>
          <p:cNvPr id="141" name="TextBox 30"/>
          <p:cNvSpPr txBox="1">
            <a:spLocks noChangeArrowheads="1"/>
          </p:cNvSpPr>
          <p:nvPr/>
        </p:nvSpPr>
        <p:spPr bwMode="auto">
          <a:xfrm>
            <a:off x="268287" y="6615854"/>
            <a:ext cx="6636387" cy="123111"/>
          </a:xfrm>
          <a:prstGeom prst="rect">
            <a:avLst/>
          </a:prstGeom>
          <a:noFill/>
          <a:ln w="9525">
            <a:noFill/>
            <a:miter lim="800000"/>
            <a:headEnd/>
            <a:tailEnd/>
          </a:ln>
        </p:spPr>
        <p:txBody>
          <a:bodyPr wrap="square" lIns="0" tIns="0" rIns="0" bIns="0" anchor="b">
            <a:spAutoFit/>
          </a:bodyPr>
          <a:lstStyle/>
          <a:p>
            <a:pPr defTabSz="914377" fontAlgn="base">
              <a:spcBef>
                <a:spcPct val="0"/>
              </a:spcBef>
              <a:spcAft>
                <a:spcPct val="0"/>
              </a:spcAft>
            </a:pPr>
            <a:r>
              <a:rPr lang="en-US" sz="800" dirty="0">
                <a:solidFill>
                  <a:srgbClr val="666666"/>
                </a:solidFill>
                <a:latin typeface="Arial" pitchFamily="34" charset="0"/>
                <a:ea typeface="MS PGothic" pitchFamily="34" charset="-128"/>
                <a:cs typeface=""/>
              </a:rPr>
              <a:t>Sources: Multiple. See notes.</a:t>
            </a:r>
          </a:p>
        </p:txBody>
      </p:sp>
      <p:pic>
        <p:nvPicPr>
          <p:cNvPr id="3" name="Picture 2"/>
          <p:cNvPicPr>
            <a:picLocks noChangeAspect="1"/>
          </p:cNvPicPr>
          <p:nvPr/>
        </p:nvPicPr>
        <p:blipFill>
          <a:blip r:embed="rId3"/>
          <a:stretch>
            <a:fillRect/>
          </a:stretch>
        </p:blipFill>
        <p:spPr>
          <a:xfrm>
            <a:off x="2855089" y="1920663"/>
            <a:ext cx="4572000" cy="1193800"/>
          </a:xfrm>
          <a:prstGeom prst="rect">
            <a:avLst/>
          </a:prstGeom>
        </p:spPr>
      </p:pic>
      <p:pic>
        <p:nvPicPr>
          <p:cNvPr id="4" name="Picture 3"/>
          <p:cNvPicPr>
            <a:picLocks noChangeAspect="1"/>
          </p:cNvPicPr>
          <p:nvPr/>
        </p:nvPicPr>
        <p:blipFill>
          <a:blip r:embed="rId4"/>
          <a:stretch>
            <a:fillRect/>
          </a:stretch>
        </p:blipFill>
        <p:spPr>
          <a:xfrm>
            <a:off x="2700155" y="4096104"/>
            <a:ext cx="4572000" cy="11684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1758061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60673" y="239528"/>
            <a:ext cx="113942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200" b="1" dirty="0" smtClean="0">
                <a:solidFill>
                  <a:schemeClr val="bg1">
                    <a:lumMod val="50000"/>
                  </a:schemeClr>
                </a:solidFill>
                <a:latin typeface="Arial" charset="0"/>
                <a:ea typeface="Arial" charset="0"/>
                <a:cs typeface="Arial" charset="0"/>
              </a:rPr>
              <a:t>Changes in the labor market required us to change and </a:t>
            </a:r>
            <a:r>
              <a:rPr lang="en-US" altLang="en-US" sz="3200" b="1" dirty="0" smtClean="0">
                <a:solidFill>
                  <a:srgbClr val="4A88CB"/>
                </a:solidFill>
                <a:latin typeface="Arial" charset="0"/>
                <a:ea typeface="Arial" charset="0"/>
                <a:cs typeface="Arial" charset="0"/>
              </a:rPr>
              <a:t>rethink how we would meet the market demand </a:t>
            </a:r>
            <a:r>
              <a:rPr lang="en-US" altLang="en-US" sz="3200" b="1" dirty="0" smtClean="0">
                <a:solidFill>
                  <a:schemeClr val="bg1">
                    <a:lumMod val="50000"/>
                  </a:schemeClr>
                </a:solidFill>
                <a:latin typeface="Arial" charset="0"/>
                <a:ea typeface="Arial" charset="0"/>
                <a:cs typeface="Arial" charset="0"/>
              </a:rPr>
              <a:t>for talent</a:t>
            </a:r>
            <a:endParaRPr lang="en-US" altLang="en-US" sz="3200" b="1" dirty="0">
              <a:solidFill>
                <a:schemeClr val="bg1">
                  <a:lumMod val="50000"/>
                </a:schemeClr>
              </a:solidFill>
              <a:latin typeface="Arial" charset="0"/>
              <a:ea typeface="Arial" charset="0"/>
              <a:cs typeface="Arial" charset="0"/>
            </a:endParaRPr>
          </a:p>
        </p:txBody>
      </p:sp>
      <p:sp>
        <p:nvSpPr>
          <p:cNvPr id="81" name="TextBox 88"/>
          <p:cNvSpPr txBox="1">
            <a:spLocks noChangeArrowheads="1"/>
          </p:cNvSpPr>
          <p:nvPr/>
        </p:nvSpPr>
        <p:spPr bwMode="auto">
          <a:xfrm>
            <a:off x="8750299" y="3073306"/>
            <a:ext cx="2701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smtClean="0">
                <a:latin typeface="Arial" charset="0"/>
                <a:ea typeface="Arial" charset="0"/>
                <a:cs typeface="Arial" charset="0"/>
              </a:rPr>
              <a:t>Line of Business </a:t>
            </a:r>
            <a:r>
              <a:rPr lang="en-US" altLang="en-US" sz="1800" b="1" dirty="0" smtClean="0">
                <a:latin typeface="Arial" charset="0"/>
                <a:ea typeface="Arial" charset="0"/>
                <a:cs typeface="Arial" charset="0"/>
              </a:rPr>
              <a:t>Jobs </a:t>
            </a:r>
            <a:br>
              <a:rPr lang="en-US" altLang="en-US" sz="1800" b="1" dirty="0" smtClean="0">
                <a:latin typeface="Arial" charset="0"/>
                <a:ea typeface="Arial" charset="0"/>
                <a:cs typeface="Arial" charset="0"/>
              </a:rPr>
            </a:br>
            <a:r>
              <a:rPr lang="en-US" altLang="en-US" sz="1800" dirty="0" smtClean="0">
                <a:latin typeface="Arial" charset="0"/>
                <a:ea typeface="Arial" charset="0"/>
                <a:cs typeface="Arial" charset="0"/>
              </a:rPr>
              <a:t>now require IT skills </a:t>
            </a:r>
            <a:endParaRPr lang="en-US" altLang="en-US" sz="1800" dirty="0">
              <a:latin typeface="Arial" charset="0"/>
              <a:ea typeface="Arial" charset="0"/>
              <a:cs typeface="Arial" charset="0"/>
            </a:endParaRPr>
          </a:p>
        </p:txBody>
      </p:sp>
      <p:sp>
        <p:nvSpPr>
          <p:cNvPr id="82" name="TextBox 89"/>
          <p:cNvSpPr txBox="1">
            <a:spLocks noChangeArrowheads="1"/>
          </p:cNvSpPr>
          <p:nvPr/>
        </p:nvSpPr>
        <p:spPr bwMode="auto">
          <a:xfrm>
            <a:off x="4693443" y="5566141"/>
            <a:ext cx="2644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dirty="0">
                <a:latin typeface="Arial" charset="0"/>
                <a:ea typeface="Arial" charset="0"/>
                <a:cs typeface="Arial" charset="0"/>
              </a:rPr>
              <a:t>Gig Economy </a:t>
            </a:r>
          </a:p>
          <a:p>
            <a:pPr algn="ctr">
              <a:lnSpc>
                <a:spcPct val="100000"/>
              </a:lnSpc>
              <a:spcBef>
                <a:spcPct val="0"/>
              </a:spcBef>
              <a:buFontTx/>
              <a:buNone/>
            </a:pPr>
            <a:r>
              <a:rPr lang="en-US" altLang="en-US" sz="1800" dirty="0">
                <a:latin typeface="Arial" charset="0"/>
                <a:ea typeface="Arial" charset="0"/>
                <a:cs typeface="Arial" charset="0"/>
              </a:rPr>
              <a:t>requires a skills registry</a:t>
            </a:r>
          </a:p>
        </p:txBody>
      </p:sp>
      <p:sp>
        <p:nvSpPr>
          <p:cNvPr id="83" name="TextBox 90"/>
          <p:cNvSpPr txBox="1">
            <a:spLocks noChangeArrowheads="1"/>
          </p:cNvSpPr>
          <p:nvPr/>
        </p:nvSpPr>
        <p:spPr bwMode="auto">
          <a:xfrm>
            <a:off x="733425" y="3199442"/>
            <a:ext cx="24209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dirty="0" smtClean="0">
                <a:latin typeface="Arial" charset="0"/>
                <a:ea typeface="Arial" charset="0"/>
                <a:cs typeface="Arial" charset="0"/>
              </a:rPr>
              <a:t>Rapid Development</a:t>
            </a:r>
            <a:endParaRPr lang="en-US" altLang="en-US" sz="1800" b="1" dirty="0">
              <a:latin typeface="Arial" charset="0"/>
              <a:ea typeface="Arial" charset="0"/>
              <a:cs typeface="Arial" charset="0"/>
            </a:endParaRPr>
          </a:p>
          <a:p>
            <a:pPr algn="ctr">
              <a:lnSpc>
                <a:spcPct val="100000"/>
              </a:lnSpc>
              <a:spcBef>
                <a:spcPct val="0"/>
              </a:spcBef>
              <a:buFontTx/>
              <a:buNone/>
            </a:pPr>
            <a:r>
              <a:rPr lang="en-US" altLang="en-US" sz="1800" dirty="0">
                <a:latin typeface="Arial" charset="0"/>
                <a:ea typeface="Arial" charset="0"/>
                <a:cs typeface="Arial" charset="0"/>
              </a:rPr>
              <a:t>requires “liquid skills” </a:t>
            </a:r>
          </a:p>
        </p:txBody>
      </p:sp>
      <p:sp>
        <p:nvSpPr>
          <p:cNvPr id="84" name="TextBox 91"/>
          <p:cNvSpPr txBox="1">
            <a:spLocks noChangeArrowheads="1"/>
          </p:cNvSpPr>
          <p:nvPr/>
        </p:nvSpPr>
        <p:spPr bwMode="auto">
          <a:xfrm>
            <a:off x="431238" y="5566141"/>
            <a:ext cx="2851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dirty="0">
                <a:latin typeface="Arial" charset="0"/>
                <a:ea typeface="Arial" charset="0"/>
                <a:cs typeface="Arial" charset="0"/>
              </a:rPr>
              <a:t>Rise of Teams </a:t>
            </a:r>
          </a:p>
          <a:p>
            <a:pPr algn="ctr">
              <a:lnSpc>
                <a:spcPct val="100000"/>
              </a:lnSpc>
              <a:spcBef>
                <a:spcPct val="0"/>
              </a:spcBef>
              <a:buFontTx/>
              <a:buNone/>
            </a:pPr>
            <a:r>
              <a:rPr lang="en-US" altLang="en-US" sz="1800" dirty="0" smtClean="0">
                <a:latin typeface="Arial" charset="0"/>
                <a:ea typeface="Arial" charset="0"/>
                <a:cs typeface="Arial" charset="0"/>
              </a:rPr>
              <a:t>require expertise </a:t>
            </a:r>
            <a:r>
              <a:rPr lang="en-US" altLang="en-US" sz="1800" dirty="0">
                <a:latin typeface="Arial" charset="0"/>
                <a:ea typeface="Arial" charset="0"/>
                <a:cs typeface="Arial" charset="0"/>
              </a:rPr>
              <a:t>location</a:t>
            </a:r>
          </a:p>
        </p:txBody>
      </p:sp>
      <p:sp>
        <p:nvSpPr>
          <p:cNvPr id="85" name="TextBox 90"/>
          <p:cNvSpPr txBox="1">
            <a:spLocks noChangeArrowheads="1"/>
          </p:cNvSpPr>
          <p:nvPr/>
        </p:nvSpPr>
        <p:spPr bwMode="auto">
          <a:xfrm>
            <a:off x="4741862" y="3087453"/>
            <a:ext cx="24209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dirty="0" smtClean="0">
                <a:latin typeface="Arial" charset="0"/>
                <a:ea typeface="Arial" charset="0"/>
                <a:cs typeface="Arial" charset="0"/>
              </a:rPr>
              <a:t>Shadow IT</a:t>
            </a:r>
            <a:endParaRPr lang="en-US" altLang="en-US" sz="1800" b="1" dirty="0">
              <a:latin typeface="Arial" charset="0"/>
              <a:ea typeface="Arial" charset="0"/>
              <a:cs typeface="Arial" charset="0"/>
            </a:endParaRPr>
          </a:p>
          <a:p>
            <a:pPr algn="ctr">
              <a:lnSpc>
                <a:spcPct val="100000"/>
              </a:lnSpc>
              <a:spcBef>
                <a:spcPct val="0"/>
              </a:spcBef>
              <a:buFontTx/>
              <a:buNone/>
            </a:pPr>
            <a:r>
              <a:rPr lang="en-US" altLang="en-US" sz="1800" dirty="0" smtClean="0">
                <a:latin typeface="Arial" charset="0"/>
                <a:ea typeface="Arial" charset="0"/>
                <a:cs typeface="Arial" charset="0"/>
              </a:rPr>
              <a:t>decentralizes IT</a:t>
            </a:r>
            <a:endParaRPr lang="en-US" altLang="en-US" sz="1800" dirty="0">
              <a:latin typeface="Arial" charset="0"/>
              <a:ea typeface="Arial" charset="0"/>
              <a:cs typeface="Arial" charset="0"/>
            </a:endParaRPr>
          </a:p>
        </p:txBody>
      </p:sp>
      <p:sp>
        <p:nvSpPr>
          <p:cNvPr id="86" name="TextBox 90"/>
          <p:cNvSpPr txBox="1">
            <a:spLocks noChangeArrowheads="1"/>
          </p:cNvSpPr>
          <p:nvPr/>
        </p:nvSpPr>
        <p:spPr bwMode="auto">
          <a:xfrm>
            <a:off x="8885158" y="5566141"/>
            <a:ext cx="2566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800" b="1" dirty="0" smtClean="0">
                <a:latin typeface="Arial" charset="0"/>
                <a:ea typeface="Arial" charset="0"/>
                <a:cs typeface="Arial" charset="0"/>
              </a:rPr>
              <a:t>New collar jobs</a:t>
            </a:r>
            <a:endParaRPr lang="en-US" altLang="en-US" sz="1800" b="1" dirty="0">
              <a:latin typeface="Arial" charset="0"/>
              <a:ea typeface="Arial" charset="0"/>
              <a:cs typeface="Arial" charset="0"/>
            </a:endParaRPr>
          </a:p>
          <a:p>
            <a:pPr algn="ctr">
              <a:lnSpc>
                <a:spcPct val="100000"/>
              </a:lnSpc>
              <a:spcBef>
                <a:spcPct val="0"/>
              </a:spcBef>
              <a:buFontTx/>
              <a:buNone/>
            </a:pPr>
            <a:r>
              <a:rPr lang="en-US" altLang="en-US" sz="1800" dirty="0" smtClean="0">
                <a:latin typeface="Arial" charset="0"/>
                <a:ea typeface="Arial" charset="0"/>
                <a:cs typeface="Arial" charset="0"/>
              </a:rPr>
              <a:t>require new credentials</a:t>
            </a:r>
            <a:endParaRPr lang="en-US" altLang="en-US" sz="1800" dirty="0">
              <a:latin typeface="Arial" charset="0"/>
              <a:ea typeface="Arial" charset="0"/>
              <a:cs typeface="Arial" charset="0"/>
            </a:endParaRPr>
          </a:p>
        </p:txBody>
      </p:sp>
      <p:pic>
        <p:nvPicPr>
          <p:cNvPr id="87"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3199" y="4178851"/>
            <a:ext cx="1589232" cy="129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4"/>
          <p:cNvPicPr>
            <a:picLocks noChangeAspect="1"/>
          </p:cNvPicPr>
          <p:nvPr/>
        </p:nvPicPr>
        <p:blipFill rotWithShape="1">
          <a:blip r:embed="rId3" cstate="email">
            <a:extLst>
              <a:ext uri="{28A0092B-C50C-407E-A947-70E740481C1C}">
                <a14:useLocalDpi xmlns:a14="http://schemas.microsoft.com/office/drawing/2010/main"/>
              </a:ext>
            </a:extLst>
          </a:blip>
          <a:srcRect t="-1" b="27277"/>
          <a:stretch/>
        </p:blipFill>
        <p:spPr bwMode="auto">
          <a:xfrm>
            <a:off x="9717858" y="1485189"/>
            <a:ext cx="795475" cy="14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 name="Group 5"/>
          <p:cNvGrpSpPr>
            <a:grpSpLocks/>
          </p:cNvGrpSpPr>
          <p:nvPr/>
        </p:nvGrpSpPr>
        <p:grpSpPr bwMode="auto">
          <a:xfrm>
            <a:off x="1194587" y="4239168"/>
            <a:ext cx="1310166" cy="1233487"/>
            <a:chOff x="2361713" y="2402572"/>
            <a:chExt cx="3916395" cy="3689152"/>
          </a:xfrm>
        </p:grpSpPr>
        <p:sp>
          <p:nvSpPr>
            <p:cNvPr id="90" name="Oval 89"/>
            <p:cNvSpPr/>
            <p:nvPr/>
          </p:nvSpPr>
          <p:spPr>
            <a:xfrm>
              <a:off x="2692796" y="2847081"/>
              <a:ext cx="3259889" cy="2967177"/>
            </a:xfrm>
            <a:prstGeom prst="ellipse">
              <a:avLst/>
            </a:prstGeom>
            <a:noFill/>
            <a:ln w="762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grpSp>
          <p:nvGrpSpPr>
            <p:cNvPr id="91" name="Group 7"/>
            <p:cNvGrpSpPr>
              <a:grpSpLocks/>
            </p:cNvGrpSpPr>
            <p:nvPr/>
          </p:nvGrpSpPr>
          <p:grpSpPr bwMode="auto">
            <a:xfrm>
              <a:off x="2413297" y="4705405"/>
              <a:ext cx="1229903" cy="1386319"/>
              <a:chOff x="6104888" y="4932277"/>
              <a:chExt cx="1229903" cy="1386319"/>
            </a:xfrm>
          </p:grpSpPr>
          <p:cxnSp>
            <p:nvCxnSpPr>
              <p:cNvPr id="140" name="Straight Connector 139"/>
              <p:cNvCxnSpPr/>
              <p:nvPr/>
            </p:nvCxnSpPr>
            <p:spPr>
              <a:xfrm flipV="1">
                <a:off x="6381556" y="5072835"/>
                <a:ext cx="353722" cy="2321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687171" y="5228556"/>
                <a:ext cx="189595" cy="35390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381556" y="5389938"/>
                <a:ext cx="653677" cy="345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6941850" y="5183256"/>
                <a:ext cx="200914" cy="42185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7001276" y="5857099"/>
                <a:ext cx="147148" cy="2038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299494" y="5392770"/>
                <a:ext cx="574442" cy="66818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876766" y="5183256"/>
                <a:ext cx="65084" cy="8607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6104239" y="5132293"/>
                <a:ext cx="316934" cy="3171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48" name="Oval 147"/>
              <p:cNvSpPr/>
              <p:nvPr/>
            </p:nvSpPr>
            <p:spPr>
              <a:xfrm>
                <a:off x="7018255" y="5585297"/>
                <a:ext cx="316934" cy="317103"/>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49" name="Oval 148"/>
              <p:cNvSpPr/>
              <p:nvPr/>
            </p:nvSpPr>
            <p:spPr>
              <a:xfrm>
                <a:off x="6783383" y="6001493"/>
                <a:ext cx="316934" cy="3171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50" name="Oval 149"/>
              <p:cNvSpPr/>
              <p:nvPr/>
            </p:nvSpPr>
            <p:spPr>
              <a:xfrm>
                <a:off x="6310813" y="5500358"/>
                <a:ext cx="472570" cy="46999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51" name="Oval 150"/>
              <p:cNvSpPr/>
              <p:nvPr/>
            </p:nvSpPr>
            <p:spPr>
              <a:xfrm>
                <a:off x="6715469" y="4931271"/>
                <a:ext cx="316934" cy="317103"/>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grpSp>
        <p:grpSp>
          <p:nvGrpSpPr>
            <p:cNvPr id="92" name="Group 8"/>
            <p:cNvGrpSpPr>
              <a:grpSpLocks/>
            </p:cNvGrpSpPr>
            <p:nvPr/>
          </p:nvGrpSpPr>
          <p:grpSpPr bwMode="auto">
            <a:xfrm>
              <a:off x="2361713" y="2402572"/>
              <a:ext cx="1449450" cy="1503883"/>
              <a:chOff x="8570121" y="1119519"/>
              <a:chExt cx="1449450" cy="1503883"/>
            </a:xfrm>
          </p:grpSpPr>
          <p:cxnSp>
            <p:nvCxnSpPr>
              <p:cNvPr id="123" name="Straight Connector 122"/>
              <p:cNvCxnSpPr/>
              <p:nvPr/>
            </p:nvCxnSpPr>
            <p:spPr>
              <a:xfrm flipV="1">
                <a:off x="9068160" y="1261083"/>
                <a:ext cx="350891" cy="2321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8711609" y="1909444"/>
                <a:ext cx="311274" cy="2831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9370946" y="1416802"/>
                <a:ext cx="189593" cy="35391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9068160" y="1578186"/>
                <a:ext cx="650846" cy="345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9625625" y="1371502"/>
                <a:ext cx="200913" cy="4218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9209648" y="2025527"/>
                <a:ext cx="551805" cy="33409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9685049" y="2045345"/>
                <a:ext cx="149979" cy="20102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708780" y="1968902"/>
                <a:ext cx="311274" cy="40487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986098" y="1581016"/>
                <a:ext cx="571613" cy="66535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8570121" y="1855651"/>
                <a:ext cx="195255" cy="195357"/>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cxnSp>
            <p:nvCxnSpPr>
              <p:cNvPr id="133" name="Straight Connector 132"/>
              <p:cNvCxnSpPr/>
              <p:nvPr/>
            </p:nvCxnSpPr>
            <p:spPr>
              <a:xfrm>
                <a:off x="9560539" y="1371502"/>
                <a:ext cx="65086" cy="8607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8790843" y="1320539"/>
                <a:ext cx="314105" cy="3171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35" name="Oval 134"/>
              <p:cNvSpPr/>
              <p:nvPr/>
            </p:nvSpPr>
            <p:spPr>
              <a:xfrm>
                <a:off x="9704858" y="1773543"/>
                <a:ext cx="314103" cy="317103"/>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36" name="Oval 135"/>
              <p:cNvSpPr/>
              <p:nvPr/>
            </p:nvSpPr>
            <p:spPr>
              <a:xfrm>
                <a:off x="9469987" y="2189741"/>
                <a:ext cx="314105" cy="314271"/>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37" name="Oval 136"/>
              <p:cNvSpPr/>
              <p:nvPr/>
            </p:nvSpPr>
            <p:spPr>
              <a:xfrm>
                <a:off x="8940821" y="2308655"/>
                <a:ext cx="316934" cy="31427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38" name="Oval 137"/>
              <p:cNvSpPr/>
              <p:nvPr/>
            </p:nvSpPr>
            <p:spPr>
              <a:xfrm>
                <a:off x="8997417" y="1688605"/>
                <a:ext cx="469741" cy="469992"/>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39" name="Oval 138"/>
              <p:cNvSpPr/>
              <p:nvPr/>
            </p:nvSpPr>
            <p:spPr>
              <a:xfrm>
                <a:off x="9402072" y="1119519"/>
                <a:ext cx="314105" cy="31427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grpSp>
        <p:grpSp>
          <p:nvGrpSpPr>
            <p:cNvPr id="93" name="Group 9"/>
            <p:cNvGrpSpPr>
              <a:grpSpLocks/>
            </p:cNvGrpSpPr>
            <p:nvPr/>
          </p:nvGrpSpPr>
          <p:grpSpPr bwMode="auto">
            <a:xfrm>
              <a:off x="4828658" y="4694654"/>
              <a:ext cx="1449450" cy="1386319"/>
              <a:chOff x="9173201" y="5616481"/>
              <a:chExt cx="1449450" cy="1386319"/>
            </a:xfrm>
          </p:grpSpPr>
          <p:cxnSp>
            <p:nvCxnSpPr>
              <p:cNvPr id="109" name="Straight Connector 108"/>
              <p:cNvCxnSpPr/>
              <p:nvPr/>
            </p:nvCxnSpPr>
            <p:spPr>
              <a:xfrm flipV="1">
                <a:off x="9671850" y="5759297"/>
                <a:ext cx="350891" cy="22933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9315299" y="6407658"/>
                <a:ext cx="311274" cy="2831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9974635" y="5915016"/>
                <a:ext cx="189593" cy="35391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671850" y="6076400"/>
                <a:ext cx="650846" cy="345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0229314" y="5869716"/>
                <a:ext cx="200913" cy="4218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0288739" y="6543559"/>
                <a:ext cx="149979" cy="20102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589787" y="6079230"/>
                <a:ext cx="571613" cy="66535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9173811" y="6353865"/>
                <a:ext cx="195255" cy="192527"/>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cxnSp>
            <p:nvCxnSpPr>
              <p:cNvPr id="117" name="Straight Connector 116"/>
              <p:cNvCxnSpPr/>
              <p:nvPr/>
            </p:nvCxnSpPr>
            <p:spPr>
              <a:xfrm>
                <a:off x="10164229" y="5869716"/>
                <a:ext cx="65086" cy="8607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9394532" y="5818753"/>
                <a:ext cx="314105" cy="314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19" name="Oval 118"/>
              <p:cNvSpPr/>
              <p:nvPr/>
            </p:nvSpPr>
            <p:spPr>
              <a:xfrm>
                <a:off x="10308548" y="6271757"/>
                <a:ext cx="314103" cy="314272"/>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20" name="Oval 119"/>
              <p:cNvSpPr/>
              <p:nvPr/>
            </p:nvSpPr>
            <p:spPr>
              <a:xfrm>
                <a:off x="10073676" y="6687955"/>
                <a:ext cx="314105" cy="314271"/>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21" name="Oval 120"/>
              <p:cNvSpPr/>
              <p:nvPr/>
            </p:nvSpPr>
            <p:spPr>
              <a:xfrm>
                <a:off x="9601106" y="6186818"/>
                <a:ext cx="469741" cy="469992"/>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22" name="Oval 121"/>
              <p:cNvSpPr/>
              <p:nvPr/>
            </p:nvSpPr>
            <p:spPr>
              <a:xfrm>
                <a:off x="10005762" y="5617733"/>
                <a:ext cx="314105" cy="31427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grpSp>
        <p:grpSp>
          <p:nvGrpSpPr>
            <p:cNvPr id="94" name="Group 10"/>
            <p:cNvGrpSpPr>
              <a:grpSpLocks/>
            </p:cNvGrpSpPr>
            <p:nvPr/>
          </p:nvGrpSpPr>
          <p:grpSpPr bwMode="auto">
            <a:xfrm>
              <a:off x="4674601" y="2419694"/>
              <a:ext cx="1449450" cy="1386319"/>
              <a:chOff x="10325292" y="1592425"/>
              <a:chExt cx="1449450" cy="1386319"/>
            </a:xfrm>
          </p:grpSpPr>
          <p:cxnSp>
            <p:nvCxnSpPr>
              <p:cNvPr id="95" name="Straight Connector 94"/>
              <p:cNvCxnSpPr/>
              <p:nvPr/>
            </p:nvCxnSpPr>
            <p:spPr>
              <a:xfrm flipV="1">
                <a:off x="10822361" y="1733855"/>
                <a:ext cx="353720" cy="2321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0465811" y="2385048"/>
                <a:ext cx="311274" cy="2548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1127976" y="1889574"/>
                <a:ext cx="189593" cy="35391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822361" y="2050958"/>
                <a:ext cx="653675" cy="345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11382655" y="1844274"/>
                <a:ext cx="200913" cy="4218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11442079" y="2518117"/>
                <a:ext cx="147148" cy="2038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740297" y="2053788"/>
                <a:ext cx="574443" cy="66818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10324322" y="2328423"/>
                <a:ext cx="195253" cy="195357"/>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cxnSp>
            <p:nvCxnSpPr>
              <p:cNvPr id="103" name="Straight Connector 102"/>
              <p:cNvCxnSpPr/>
              <p:nvPr/>
            </p:nvCxnSpPr>
            <p:spPr>
              <a:xfrm>
                <a:off x="11317569" y="1844274"/>
                <a:ext cx="65086" cy="8607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545044" y="1793311"/>
                <a:ext cx="314103" cy="31710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05" name="Oval 104"/>
              <p:cNvSpPr/>
              <p:nvPr/>
            </p:nvSpPr>
            <p:spPr>
              <a:xfrm>
                <a:off x="11459058" y="2246315"/>
                <a:ext cx="316934" cy="317103"/>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06" name="Oval 105"/>
              <p:cNvSpPr/>
              <p:nvPr/>
            </p:nvSpPr>
            <p:spPr>
              <a:xfrm>
                <a:off x="11224188" y="2662513"/>
                <a:ext cx="316934" cy="317103"/>
              </a:xfrm>
              <a:prstGeom prst="ellipse">
                <a:avLst/>
              </a:prstGeom>
              <a:solidFill>
                <a:srgbClr val="1C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07" name="Oval 106"/>
              <p:cNvSpPr/>
              <p:nvPr/>
            </p:nvSpPr>
            <p:spPr>
              <a:xfrm>
                <a:off x="10751616" y="2161377"/>
                <a:ext cx="469741" cy="469992"/>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sp>
            <p:nvSpPr>
              <p:cNvPr id="108" name="Oval 107"/>
              <p:cNvSpPr/>
              <p:nvPr/>
            </p:nvSpPr>
            <p:spPr>
              <a:xfrm>
                <a:off x="11156274" y="1592291"/>
                <a:ext cx="316934" cy="317103"/>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charset="0"/>
                </a:endParaRPr>
              </a:p>
            </p:txBody>
          </p:sp>
        </p:grpSp>
      </p:grpSp>
      <p:pic>
        <p:nvPicPr>
          <p:cNvPr id="152" name="Picture 8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716" y="1664640"/>
            <a:ext cx="2401738" cy="154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t="10886" b="6640"/>
          <a:stretch/>
        </p:blipFill>
        <p:spPr>
          <a:xfrm>
            <a:off x="5399699" y="1664640"/>
            <a:ext cx="1180158" cy="1332816"/>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39970" y="4089567"/>
            <a:ext cx="1554480" cy="1383088"/>
          </a:xfrm>
          <a:prstGeom prst="rect">
            <a:avLst/>
          </a:prstGeom>
        </p:spPr>
      </p:pic>
      <p:sp>
        <p:nvSpPr>
          <p:cNvPr id="78" name="TextBox 77"/>
          <p:cNvSpPr txBox="1"/>
          <p:nvPr/>
        </p:nvSpPr>
        <p:spPr>
          <a:xfrm>
            <a:off x="3746419" y="1689654"/>
            <a:ext cx="1092200" cy="1446550"/>
          </a:xfrm>
          <a:prstGeom prst="rect">
            <a:avLst/>
          </a:prstGeom>
          <a:noFill/>
        </p:spPr>
        <p:txBody>
          <a:bodyPr wrap="square" rtlCol="0">
            <a:spAutoFit/>
          </a:bodyPr>
          <a:lstStyle/>
          <a:p>
            <a:pPr algn="ctr"/>
            <a:r>
              <a:rPr lang="en-US" sz="8800" dirty="0" smtClean="0"/>
              <a:t>+</a:t>
            </a:r>
            <a:endParaRPr lang="en-US" sz="8800" dirty="0"/>
          </a:p>
        </p:txBody>
      </p:sp>
      <p:sp>
        <p:nvSpPr>
          <p:cNvPr id="79" name="TextBox 78"/>
          <p:cNvSpPr txBox="1"/>
          <p:nvPr/>
        </p:nvSpPr>
        <p:spPr>
          <a:xfrm>
            <a:off x="7612142" y="1665917"/>
            <a:ext cx="1092200" cy="1446550"/>
          </a:xfrm>
          <a:prstGeom prst="rect">
            <a:avLst/>
          </a:prstGeom>
          <a:noFill/>
        </p:spPr>
        <p:txBody>
          <a:bodyPr wrap="square" rtlCol="0">
            <a:spAutoFit/>
          </a:bodyPr>
          <a:lstStyle/>
          <a:p>
            <a:pPr algn="ctr"/>
            <a:r>
              <a:rPr lang="en-US" sz="8800" dirty="0" smtClean="0"/>
              <a:t>+</a:t>
            </a:r>
            <a:endParaRPr lang="en-US" sz="8800" dirty="0"/>
          </a:p>
        </p:txBody>
      </p:sp>
      <p:sp>
        <p:nvSpPr>
          <p:cNvPr id="80" name="TextBox 79"/>
          <p:cNvSpPr txBox="1"/>
          <p:nvPr/>
        </p:nvSpPr>
        <p:spPr>
          <a:xfrm>
            <a:off x="3720700" y="4278464"/>
            <a:ext cx="1092200" cy="1446550"/>
          </a:xfrm>
          <a:prstGeom prst="rect">
            <a:avLst/>
          </a:prstGeom>
          <a:noFill/>
        </p:spPr>
        <p:txBody>
          <a:bodyPr wrap="square" rtlCol="0">
            <a:spAutoFit/>
          </a:bodyPr>
          <a:lstStyle/>
          <a:p>
            <a:pPr algn="ctr"/>
            <a:r>
              <a:rPr lang="en-US" sz="8800" dirty="0" smtClean="0"/>
              <a:t>+</a:t>
            </a:r>
            <a:endParaRPr lang="en-US" sz="8800" dirty="0"/>
          </a:p>
        </p:txBody>
      </p:sp>
      <p:sp>
        <p:nvSpPr>
          <p:cNvPr id="153" name="TextBox 152"/>
          <p:cNvSpPr txBox="1"/>
          <p:nvPr/>
        </p:nvSpPr>
        <p:spPr>
          <a:xfrm>
            <a:off x="7586423" y="4254727"/>
            <a:ext cx="1092200" cy="1446550"/>
          </a:xfrm>
          <a:prstGeom prst="rect">
            <a:avLst/>
          </a:prstGeom>
          <a:noFill/>
        </p:spPr>
        <p:txBody>
          <a:bodyPr wrap="square" rtlCol="0">
            <a:spAutoFit/>
          </a:bodyPr>
          <a:lstStyle/>
          <a:p>
            <a:pPr algn="ctr"/>
            <a:r>
              <a:rPr lang="en-US" sz="8800" dirty="0" smtClean="0"/>
              <a:t>+</a:t>
            </a:r>
            <a:endParaRPr lang="en-US" sz="8800" dirty="0"/>
          </a:p>
        </p:txBody>
      </p:sp>
      <p:pic>
        <p:nvPicPr>
          <p:cNvPr id="154" name="Picture 153"/>
          <p:cNvPicPr>
            <a:picLocks noChangeAspect="1"/>
          </p:cNvPicPr>
          <p:nvPr/>
        </p:nvPicPr>
        <p:blipFill rotWithShape="1">
          <a:blip r:embed="rId7"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211404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49047" y="4480656"/>
            <a:ext cx="11439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685800" indent="-22860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spcBef>
                <a:spcPct val="0"/>
              </a:spcBef>
              <a:buFontTx/>
              <a:buNone/>
            </a:pPr>
            <a:r>
              <a:rPr lang="en-US" altLang="en-US" sz="16600" b="1" dirty="0" smtClean="0">
                <a:solidFill>
                  <a:srgbClr val="4A88CB"/>
                </a:solidFill>
                <a:latin typeface="Arial Black Black" charset="0"/>
                <a:ea typeface="Arial Black Black" charset="0"/>
                <a:cs typeface="Arial Black Black" charset="0"/>
              </a:rPr>
              <a:t>SKILLS</a:t>
            </a:r>
            <a:endParaRPr lang="en-US" altLang="en-US" sz="13800" b="1" dirty="0">
              <a:solidFill>
                <a:srgbClr val="4A88CB"/>
              </a:solidFill>
              <a:latin typeface="Arial Black Black" charset="0"/>
              <a:ea typeface="Arial Black Black" charset="0"/>
              <a:cs typeface="Arial Black Black" charset="0"/>
            </a:endParaRPr>
          </a:p>
        </p:txBody>
      </p:sp>
      <p:sp>
        <p:nvSpPr>
          <p:cNvPr id="4" name="Rectangle 3"/>
          <p:cNvSpPr/>
          <p:nvPr/>
        </p:nvSpPr>
        <p:spPr>
          <a:xfrm>
            <a:off x="3244263" y="530906"/>
            <a:ext cx="6049093" cy="707886"/>
          </a:xfrm>
          <a:prstGeom prst="rect">
            <a:avLst/>
          </a:prstGeom>
        </p:spPr>
        <p:txBody>
          <a:bodyPr wrap="none">
            <a:spAutoFit/>
          </a:bodyPr>
          <a:lstStyle/>
          <a:p>
            <a:pPr algn="ctr">
              <a:defRPr/>
            </a:pPr>
            <a:r>
              <a:rPr lang="en-US" sz="4000" cap="all" dirty="0" smtClean="0">
                <a:latin typeface="Arial Narrow Regular" charset="0"/>
                <a:ea typeface="Arial Narrow Regular" charset="0"/>
                <a:cs typeface="Arial Narrow Regular" charset="0"/>
              </a:rPr>
              <a:t>EVERYTHING POINTED TO A </a:t>
            </a:r>
            <a:endParaRPr lang="en-US" sz="4000" cap="all" dirty="0">
              <a:latin typeface="Arial Narrow Regular" charset="0"/>
              <a:ea typeface="Arial Narrow Regular" charset="0"/>
              <a:cs typeface="Arial Narrow Regular" charset="0"/>
            </a:endParaRPr>
          </a:p>
        </p:txBody>
      </p:sp>
      <p:sp>
        <p:nvSpPr>
          <p:cNvPr id="5" name="Rectangle 4"/>
          <p:cNvSpPr>
            <a:spLocks noChangeArrowheads="1"/>
          </p:cNvSpPr>
          <p:nvPr/>
        </p:nvSpPr>
        <p:spPr bwMode="auto">
          <a:xfrm>
            <a:off x="1831953" y="1010775"/>
            <a:ext cx="88737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13800" b="1" dirty="0" smtClean="0">
                <a:solidFill>
                  <a:srgbClr val="4A88CB"/>
                </a:solidFill>
                <a:latin typeface="Arial Black Black" charset="0"/>
                <a:ea typeface="Arial Black Black" charset="0"/>
                <a:cs typeface="Arial Black Black" charset="0"/>
              </a:rPr>
              <a:t>NEED TO</a:t>
            </a:r>
            <a:endParaRPr lang="en-US" altLang="en-US" sz="13800" b="1" dirty="0">
              <a:solidFill>
                <a:srgbClr val="4A88CB"/>
              </a:solidFill>
              <a:latin typeface="Arial Black Black" charset="0"/>
              <a:ea typeface="Arial Black Black" charset="0"/>
              <a:cs typeface="Arial Black Black" charset="0"/>
            </a:endParaRPr>
          </a:p>
        </p:txBody>
      </p:sp>
      <p:sp>
        <p:nvSpPr>
          <p:cNvPr id="6" name="Rectangle 5"/>
          <p:cNvSpPr>
            <a:spLocks noChangeArrowheads="1"/>
          </p:cNvSpPr>
          <p:nvPr/>
        </p:nvSpPr>
        <p:spPr bwMode="auto">
          <a:xfrm>
            <a:off x="2682346" y="2677935"/>
            <a:ext cx="71729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7200" dirty="0" smtClean="0">
                <a:solidFill>
                  <a:srgbClr val="4A88CB"/>
                </a:solidFill>
                <a:latin typeface="Arial Narrow Regular" charset="0"/>
                <a:ea typeface="Arial Narrow Regular" charset="0"/>
                <a:cs typeface="Arial Narrow Regular" charset="0"/>
              </a:rPr>
              <a:t>CHANGE THE WAY</a:t>
            </a:r>
            <a:endParaRPr lang="en-US" altLang="en-US" sz="7200" dirty="0">
              <a:solidFill>
                <a:srgbClr val="4A88CB"/>
              </a:solidFill>
              <a:latin typeface="Arial Narrow Regular" charset="0"/>
              <a:ea typeface="Arial Narrow Regular" charset="0"/>
              <a:cs typeface="Arial Narrow Regular" charset="0"/>
            </a:endParaRPr>
          </a:p>
        </p:txBody>
      </p:sp>
      <p:sp>
        <p:nvSpPr>
          <p:cNvPr id="7" name="Rectangle 6"/>
          <p:cNvSpPr>
            <a:spLocks noChangeArrowheads="1"/>
          </p:cNvSpPr>
          <p:nvPr/>
        </p:nvSpPr>
        <p:spPr bwMode="auto">
          <a:xfrm>
            <a:off x="2086958" y="3863750"/>
            <a:ext cx="8363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US" altLang="en-US" sz="4000" dirty="0" smtClean="0">
                <a:latin typeface="Arial Narrow Regular" charset="0"/>
                <a:ea typeface="Arial Narrow Regular" charset="0"/>
                <a:cs typeface="Arial Narrow Regular" charset="0"/>
              </a:rPr>
              <a:t>WE DEVELOP AND TAKE INVENTORY OF</a:t>
            </a:r>
            <a:endParaRPr lang="en-US" altLang="en-US" sz="4000" dirty="0">
              <a:latin typeface="Arial Narrow Regular" charset="0"/>
              <a:ea typeface="Arial Narrow Regular" charset="0"/>
              <a:cs typeface="Arial Narrow Regular"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61893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5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50"/>
                            </p:stCondLst>
                            <p:childTnLst>
                              <p:par>
                                <p:cTn id="20" presetID="25"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7"/>
                                        </p:tgtEl>
                                      </p:cBhvr>
                                    </p:animEffect>
                                  </p:childTnLst>
                                </p:cTn>
                              </p:par>
                            </p:childTnLst>
                          </p:cTn>
                        </p:par>
                        <p:par>
                          <p:cTn id="30" fill="hold" nodeType="afterGroup">
                            <p:stCondLst>
                              <p:cond delay="2550"/>
                            </p:stCondLst>
                            <p:childTnLst>
                              <p:par>
                                <p:cTn id="31" presetID="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998984" y="2170771"/>
            <a:ext cx="3966793" cy="3966793"/>
            <a:chOff x="10152240" y="570564"/>
            <a:chExt cx="4413365" cy="441336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240" y="570564"/>
              <a:ext cx="4413365" cy="441336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9778" y="771287"/>
              <a:ext cx="1665600" cy="1767532"/>
            </a:xfrm>
            <a:prstGeom prst="rect">
              <a:avLst/>
            </a:prstGeom>
          </p:spPr>
        </p:pic>
      </p:grpSp>
      <p:sp>
        <p:nvSpPr>
          <p:cNvPr id="6" name="Rectangle 5"/>
          <p:cNvSpPr>
            <a:spLocks noChangeArrowheads="1"/>
          </p:cNvSpPr>
          <p:nvPr/>
        </p:nvSpPr>
        <p:spPr bwMode="auto">
          <a:xfrm>
            <a:off x="1984354" y="2111756"/>
            <a:ext cx="57671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Arial" charset="0"/>
                <a:ea typeface="Arial" charset="0"/>
                <a:cs typeface="Arial" charset="0"/>
              </a:rPr>
              <a:t>Timely</a:t>
            </a:r>
            <a:endParaRPr lang="en-US" altLang="en-US" sz="3600" dirty="0">
              <a:latin typeface="Arial" charset="0"/>
              <a:ea typeface="Arial" charset="0"/>
              <a:cs typeface="Arial" charset="0"/>
            </a:endParaRPr>
          </a:p>
        </p:txBody>
      </p:sp>
      <p:sp>
        <p:nvSpPr>
          <p:cNvPr id="7" name="Rectangle 6"/>
          <p:cNvSpPr>
            <a:spLocks noChangeArrowheads="1"/>
          </p:cNvSpPr>
          <p:nvPr/>
        </p:nvSpPr>
        <p:spPr bwMode="auto">
          <a:xfrm>
            <a:off x="1984354" y="2939998"/>
            <a:ext cx="57671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Arial" charset="0"/>
                <a:ea typeface="Arial" charset="0"/>
                <a:cs typeface="Arial" charset="0"/>
              </a:rPr>
              <a:t>Verifiable</a:t>
            </a:r>
            <a:endParaRPr lang="en-US" altLang="en-US" sz="3600" dirty="0">
              <a:latin typeface="Arial" charset="0"/>
              <a:ea typeface="Arial" charset="0"/>
              <a:cs typeface="Arial" charset="0"/>
            </a:endParaRPr>
          </a:p>
        </p:txBody>
      </p:sp>
      <p:sp>
        <p:nvSpPr>
          <p:cNvPr id="8" name="Rectangle 7"/>
          <p:cNvSpPr>
            <a:spLocks noChangeArrowheads="1"/>
          </p:cNvSpPr>
          <p:nvPr/>
        </p:nvSpPr>
        <p:spPr bwMode="auto">
          <a:xfrm>
            <a:off x="1984354" y="3799768"/>
            <a:ext cx="57671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Arial" charset="0"/>
                <a:ea typeface="Arial" charset="0"/>
                <a:cs typeface="Arial" charset="0"/>
              </a:rPr>
              <a:t>Portable</a:t>
            </a:r>
            <a:endParaRPr lang="en-US" altLang="en-US" sz="3600" dirty="0">
              <a:latin typeface="Arial" charset="0"/>
              <a:ea typeface="Arial" charset="0"/>
              <a:cs typeface="Arial" charset="0"/>
            </a:endParaRPr>
          </a:p>
        </p:txBody>
      </p:sp>
      <p:sp>
        <p:nvSpPr>
          <p:cNvPr id="9" name="Rectangle 8"/>
          <p:cNvSpPr>
            <a:spLocks noChangeArrowheads="1"/>
          </p:cNvSpPr>
          <p:nvPr/>
        </p:nvSpPr>
        <p:spPr bwMode="auto">
          <a:xfrm>
            <a:off x="1984354" y="4596474"/>
            <a:ext cx="426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Arial" charset="0"/>
                <a:ea typeface="Arial" charset="0"/>
                <a:cs typeface="Arial" charset="0"/>
              </a:rPr>
              <a:t>Discoverable</a:t>
            </a:r>
            <a:endParaRPr lang="en-US" altLang="en-US" sz="3600" dirty="0">
              <a:latin typeface="Arial" charset="0"/>
              <a:ea typeface="Arial" charset="0"/>
              <a:cs typeface="Arial" charset="0"/>
            </a:endParaRPr>
          </a:p>
        </p:txBody>
      </p:sp>
      <p:sp>
        <p:nvSpPr>
          <p:cNvPr id="10" name="TextBox 9"/>
          <p:cNvSpPr txBox="1">
            <a:spLocks noChangeArrowheads="1"/>
          </p:cNvSpPr>
          <p:nvPr/>
        </p:nvSpPr>
        <p:spPr bwMode="auto">
          <a:xfrm>
            <a:off x="840009" y="429538"/>
            <a:ext cx="108045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200" b="1" dirty="0" smtClean="0">
                <a:solidFill>
                  <a:schemeClr val="bg1">
                    <a:lumMod val="50000"/>
                  </a:schemeClr>
                </a:solidFill>
                <a:latin typeface="Arial" charset="0"/>
                <a:ea typeface="Arial" charset="0"/>
                <a:cs typeface="Arial" charset="0"/>
              </a:rPr>
              <a:t>These signals required us to create a new credential structure to </a:t>
            </a:r>
            <a:r>
              <a:rPr lang="en-US" altLang="en-US" sz="3200" b="1" dirty="0" smtClean="0">
                <a:solidFill>
                  <a:srgbClr val="4A88CB"/>
                </a:solidFill>
                <a:latin typeface="Arial" charset="0"/>
                <a:ea typeface="Arial" charset="0"/>
                <a:cs typeface="Arial" charset="0"/>
              </a:rPr>
              <a:t>signal and surface capability</a:t>
            </a:r>
            <a:r>
              <a:rPr lang="en-US" altLang="en-US" sz="3200" b="1" dirty="0" smtClean="0">
                <a:solidFill>
                  <a:schemeClr val="bg1">
                    <a:lumMod val="50000"/>
                  </a:schemeClr>
                </a:solidFill>
                <a:latin typeface="Arial" charset="0"/>
                <a:ea typeface="Arial" charset="0"/>
                <a:cs typeface="Arial" charset="0"/>
              </a:rPr>
              <a:t>:</a:t>
            </a:r>
            <a:endParaRPr lang="en-US" altLang="en-US" sz="3200" b="1" dirty="0">
              <a:solidFill>
                <a:schemeClr val="bg1">
                  <a:lumMod val="50000"/>
                </a:schemeClr>
              </a:solidFill>
              <a:latin typeface="Arial" charset="0"/>
              <a:ea typeface="Arial" charset="0"/>
              <a:cs typeface="Arial" charset="0"/>
            </a:endParaRPr>
          </a:p>
        </p:txBody>
      </p:sp>
      <p:sp>
        <p:nvSpPr>
          <p:cNvPr id="12" name="Rectangle 11"/>
          <p:cNvSpPr>
            <a:spLocks noChangeArrowheads="1"/>
          </p:cNvSpPr>
          <p:nvPr/>
        </p:nvSpPr>
        <p:spPr bwMode="auto">
          <a:xfrm>
            <a:off x="1984354" y="5472011"/>
            <a:ext cx="426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Arial" charset="0"/>
                <a:ea typeface="Arial" charset="0"/>
                <a:cs typeface="Arial" charset="0"/>
              </a:rPr>
              <a:t>Differentiating</a:t>
            </a:r>
            <a:endParaRPr lang="en-US" altLang="en-US" sz="3600" dirty="0">
              <a:latin typeface="Arial" charset="0"/>
              <a:ea typeface="Arial" charset="0"/>
              <a:cs typeface="Arial"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86" y="2154174"/>
            <a:ext cx="603913" cy="6039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86" y="2968033"/>
            <a:ext cx="603913" cy="60391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86" y="3813420"/>
            <a:ext cx="603913" cy="60391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86" y="4595743"/>
            <a:ext cx="603913" cy="60391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86" y="5456899"/>
            <a:ext cx="603913" cy="603913"/>
          </a:xfrm>
          <a:prstGeom prst="rect">
            <a:avLst/>
          </a:prstGeom>
        </p:spPr>
      </p:pic>
      <p:grpSp>
        <p:nvGrpSpPr>
          <p:cNvPr id="20" name="Group 19"/>
          <p:cNvGrpSpPr/>
          <p:nvPr/>
        </p:nvGrpSpPr>
        <p:grpSpPr>
          <a:xfrm>
            <a:off x="6419018" y="2046322"/>
            <a:ext cx="5772982" cy="4226593"/>
            <a:chOff x="6419018" y="2046322"/>
            <a:chExt cx="5772982" cy="4226593"/>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9018" y="2046322"/>
              <a:ext cx="5210958" cy="4226593"/>
            </a:xfrm>
            <a:prstGeom prst="rect">
              <a:avLst/>
            </a:prstGeom>
          </p:spPr>
        </p:pic>
        <p:sp>
          <p:nvSpPr>
            <p:cNvPr id="19" name="Freeform 18"/>
            <p:cNvSpPr/>
            <p:nvPr/>
          </p:nvSpPr>
          <p:spPr>
            <a:xfrm>
              <a:off x="11591109" y="4987354"/>
              <a:ext cx="600891" cy="1140823"/>
            </a:xfrm>
            <a:custGeom>
              <a:avLst/>
              <a:gdLst>
                <a:gd name="connsiteX0" fmla="*/ 0 w 600891"/>
                <a:gd name="connsiteY0" fmla="*/ 0 h 1140823"/>
                <a:gd name="connsiteX1" fmla="*/ 600891 w 600891"/>
                <a:gd name="connsiteY1" fmla="*/ 17417 h 1140823"/>
                <a:gd name="connsiteX2" fmla="*/ 592183 w 600891"/>
                <a:gd name="connsiteY2" fmla="*/ 1140823 h 1140823"/>
                <a:gd name="connsiteX3" fmla="*/ 26125 w 600891"/>
                <a:gd name="connsiteY3" fmla="*/ 1097280 h 1140823"/>
                <a:gd name="connsiteX4" fmla="*/ 0 w 600891"/>
                <a:gd name="connsiteY4" fmla="*/ 0 h 1140823"/>
                <a:gd name="connsiteX0" fmla="*/ 0 w 600891"/>
                <a:gd name="connsiteY0" fmla="*/ 0 h 1140823"/>
                <a:gd name="connsiteX1" fmla="*/ 600891 w 600891"/>
                <a:gd name="connsiteY1" fmla="*/ 17417 h 1140823"/>
                <a:gd name="connsiteX2" fmla="*/ 592183 w 600891"/>
                <a:gd name="connsiteY2" fmla="*/ 1140823 h 1140823"/>
                <a:gd name="connsiteX3" fmla="*/ 9002 w 600891"/>
                <a:gd name="connsiteY3" fmla="*/ 1121253 h 1140823"/>
                <a:gd name="connsiteX4" fmla="*/ 0 w 600891"/>
                <a:gd name="connsiteY4" fmla="*/ 0 h 1140823"/>
                <a:gd name="connsiteX0" fmla="*/ 0 w 600891"/>
                <a:gd name="connsiteY0" fmla="*/ 0 h 1140823"/>
                <a:gd name="connsiteX1" fmla="*/ 600891 w 600891"/>
                <a:gd name="connsiteY1" fmla="*/ 17417 h 1140823"/>
                <a:gd name="connsiteX2" fmla="*/ 592183 w 600891"/>
                <a:gd name="connsiteY2" fmla="*/ 1140823 h 1140823"/>
                <a:gd name="connsiteX3" fmla="*/ 5827 w 600891"/>
                <a:gd name="connsiteY3" fmla="*/ 1130778 h 1140823"/>
                <a:gd name="connsiteX4" fmla="*/ 0 w 600891"/>
                <a:gd name="connsiteY4" fmla="*/ 0 h 1140823"/>
                <a:gd name="connsiteX0" fmla="*/ 0 w 600891"/>
                <a:gd name="connsiteY0" fmla="*/ 0 h 1140823"/>
                <a:gd name="connsiteX1" fmla="*/ 600891 w 600891"/>
                <a:gd name="connsiteY1" fmla="*/ 17417 h 1140823"/>
                <a:gd name="connsiteX2" fmla="*/ 592183 w 600891"/>
                <a:gd name="connsiteY2" fmla="*/ 1140823 h 1140823"/>
                <a:gd name="connsiteX3" fmla="*/ 5827 w 600891"/>
                <a:gd name="connsiteY3" fmla="*/ 1124428 h 1140823"/>
                <a:gd name="connsiteX4" fmla="*/ 0 w 600891"/>
                <a:gd name="connsiteY4" fmla="*/ 0 h 114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91" h="1140823">
                  <a:moveTo>
                    <a:pt x="0" y="0"/>
                  </a:moveTo>
                  <a:lnTo>
                    <a:pt x="600891" y="17417"/>
                  </a:lnTo>
                  <a:cubicBezTo>
                    <a:pt x="597988" y="391886"/>
                    <a:pt x="595086" y="766354"/>
                    <a:pt x="592183" y="1140823"/>
                  </a:cubicBezTo>
                  <a:lnTo>
                    <a:pt x="5827" y="1124428"/>
                  </a:lnTo>
                  <a:cubicBezTo>
                    <a:pt x="2826" y="750677"/>
                    <a:pt x="3001" y="373751"/>
                    <a:pt x="0" y="0"/>
                  </a:cubicBezTo>
                  <a:close/>
                </a:path>
              </a:pathLst>
            </a:custGeom>
            <a:solidFill>
              <a:srgbClr val="1E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9475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287" y="1766546"/>
            <a:ext cx="2372173" cy="923330"/>
          </a:xfrm>
          <a:prstGeom prst="rect">
            <a:avLst/>
          </a:prstGeom>
        </p:spPr>
        <p:txBody>
          <a:bodyPr wrap="square">
            <a:spAutoFit/>
          </a:bodyPr>
          <a:lstStyle/>
          <a:p>
            <a:pPr>
              <a:defRPr/>
            </a:pPr>
            <a:r>
              <a:rPr lang="en-US" b="1" dirty="0">
                <a:solidFill>
                  <a:srgbClr val="000000"/>
                </a:solidFill>
                <a:latin typeface="Arial Narrow Regular" charset="0"/>
                <a:ea typeface="Arial Narrow Regular" charset="0"/>
                <a:cs typeface="Arial Narrow Regular" charset="0"/>
              </a:rPr>
              <a:t>Digital emblem </a:t>
            </a:r>
            <a:r>
              <a:rPr lang="en-US" dirty="0">
                <a:solidFill>
                  <a:srgbClr val="000000"/>
                </a:solidFill>
                <a:latin typeface="Arial Narrow Regular" charset="0"/>
                <a:ea typeface="Arial Narrow Regular" charset="0"/>
                <a:cs typeface="Arial Narrow Regular" charset="0"/>
              </a:rPr>
              <a:t>which </a:t>
            </a:r>
            <a:r>
              <a:rPr lang="en-US" dirty="0" smtClean="0">
                <a:solidFill>
                  <a:srgbClr val="000000"/>
                </a:solidFill>
                <a:latin typeface="Arial Narrow Regular" charset="0"/>
                <a:ea typeface="Arial Narrow Regular" charset="0"/>
                <a:cs typeface="Arial Narrow Regular" charset="0"/>
              </a:rPr>
              <a:t>provides timely </a:t>
            </a:r>
            <a:r>
              <a:rPr lang="en-US" smtClean="0">
                <a:solidFill>
                  <a:srgbClr val="000000"/>
                </a:solidFill>
                <a:latin typeface="Arial Narrow Regular" charset="0"/>
                <a:ea typeface="Arial Narrow Regular" charset="0"/>
                <a:cs typeface="Arial Narrow Regular" charset="0"/>
              </a:rPr>
              <a:t>symbol of skills </a:t>
            </a:r>
            <a:r>
              <a:rPr lang="en-US" dirty="0">
                <a:solidFill>
                  <a:srgbClr val="000000"/>
                </a:solidFill>
                <a:latin typeface="Arial Narrow Regular" charset="0"/>
                <a:ea typeface="Arial Narrow Regular" charset="0"/>
                <a:cs typeface="Arial Narrow Regular" charset="0"/>
              </a:rPr>
              <a:t>and achievements</a:t>
            </a:r>
          </a:p>
        </p:txBody>
      </p:sp>
      <p:grpSp>
        <p:nvGrpSpPr>
          <p:cNvPr id="9" name="Group 8"/>
          <p:cNvGrpSpPr/>
          <p:nvPr/>
        </p:nvGrpSpPr>
        <p:grpSpPr>
          <a:xfrm>
            <a:off x="3774906" y="1717032"/>
            <a:ext cx="4552727" cy="4342125"/>
            <a:chOff x="2155196" y="1569029"/>
            <a:chExt cx="4816146" cy="4593359"/>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5196" y="1569029"/>
              <a:ext cx="4816146" cy="4593359"/>
            </a:xfrm>
            <a:prstGeom prst="rect">
              <a:avLst/>
            </a:prstGeom>
            <a:ln>
              <a:solidFill>
                <a:schemeClr val="bg2"/>
              </a:solidFill>
            </a:ln>
            <a:effectLst>
              <a:outerShdw blurRad="50800" dist="38100" dir="2700000" algn="tl" rotWithShape="0">
                <a:prstClr val="black">
                  <a:alpha val="40000"/>
                </a:prstClr>
              </a:outerShdw>
            </a:effectLst>
          </p:spPr>
        </p:pic>
        <p:pic>
          <p:nvPicPr>
            <p:cNvPr id="1026" name="Picture 2" descr="http://mybocavet.com/art/Social-Media-Icons-Transpar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7389" y="4038107"/>
              <a:ext cx="724036" cy="2345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12547" y="3814969"/>
              <a:ext cx="532015" cy="236049"/>
            </a:xfrm>
            <a:prstGeom prst="rect">
              <a:avLst/>
            </a:prstGeom>
            <a:noFill/>
          </p:spPr>
          <p:txBody>
            <a:bodyPr wrap="square" rtlCol="0">
              <a:spAutoFit/>
            </a:bodyPr>
            <a:lstStyle/>
            <a:p>
              <a:r>
                <a:rPr lang="en-US" sz="850" dirty="0">
                  <a:solidFill>
                    <a:schemeClr val="bg2">
                      <a:lumMod val="75000"/>
                    </a:schemeClr>
                  </a:solidFill>
                  <a:latin typeface="Arial Narrow Regular" charset="0"/>
                </a:rPr>
                <a:t>SHARE</a:t>
              </a:r>
            </a:p>
          </p:txBody>
        </p:sp>
      </p:grpSp>
      <p:cxnSp>
        <p:nvCxnSpPr>
          <p:cNvPr id="12" name="Straight Arrow Connector 11"/>
          <p:cNvCxnSpPr/>
          <p:nvPr/>
        </p:nvCxnSpPr>
        <p:spPr bwMode="auto">
          <a:xfrm>
            <a:off x="2704598" y="1976642"/>
            <a:ext cx="1187178" cy="811163"/>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13" name="Rectangle 12"/>
          <p:cNvSpPr/>
          <p:nvPr/>
        </p:nvSpPr>
        <p:spPr>
          <a:xfrm>
            <a:off x="437287" y="3268048"/>
            <a:ext cx="2267311" cy="923330"/>
          </a:xfrm>
          <a:prstGeom prst="rect">
            <a:avLst/>
          </a:prstGeom>
        </p:spPr>
        <p:txBody>
          <a:bodyPr wrap="square">
            <a:spAutoFit/>
          </a:bodyPr>
          <a:lstStyle/>
          <a:p>
            <a:pPr>
              <a:defRPr/>
            </a:pPr>
            <a:r>
              <a:rPr lang="en-US" dirty="0">
                <a:solidFill>
                  <a:srgbClr val="000000"/>
                </a:solidFill>
                <a:latin typeface="Arial Narrow Regular" charset="0"/>
                <a:ea typeface="Arial Narrow Regular" charset="0"/>
                <a:cs typeface="Arial Narrow Regular" charset="0"/>
              </a:rPr>
              <a:t>Contains </a:t>
            </a:r>
            <a:r>
              <a:rPr lang="en-US" b="1" dirty="0">
                <a:solidFill>
                  <a:srgbClr val="000000"/>
                </a:solidFill>
                <a:latin typeface="Arial Narrow Regular" charset="0"/>
                <a:ea typeface="Arial Narrow Regular" charset="0"/>
                <a:cs typeface="Arial Narrow Regular" charset="0"/>
              </a:rPr>
              <a:t>metadata</a:t>
            </a:r>
            <a:r>
              <a:rPr lang="en-US" dirty="0">
                <a:solidFill>
                  <a:srgbClr val="000000"/>
                </a:solidFill>
                <a:latin typeface="Arial Narrow Regular" charset="0"/>
                <a:ea typeface="Arial Narrow Regular" charset="0"/>
                <a:cs typeface="Arial Narrow Regular" charset="0"/>
              </a:rPr>
              <a:t> with skills tags and accomplishments</a:t>
            </a:r>
          </a:p>
        </p:txBody>
      </p:sp>
      <p:sp>
        <p:nvSpPr>
          <p:cNvPr id="18" name="Rectangle 17"/>
          <p:cNvSpPr/>
          <p:nvPr/>
        </p:nvSpPr>
        <p:spPr>
          <a:xfrm>
            <a:off x="9126168" y="3464798"/>
            <a:ext cx="2575500" cy="923330"/>
          </a:xfrm>
          <a:prstGeom prst="rect">
            <a:avLst/>
          </a:prstGeom>
        </p:spPr>
        <p:txBody>
          <a:bodyPr wrap="square">
            <a:spAutoFit/>
          </a:bodyPr>
          <a:lstStyle/>
          <a:p>
            <a:pPr>
              <a:defRPr/>
            </a:pPr>
            <a:r>
              <a:rPr lang="en-US" b="1" dirty="0">
                <a:solidFill>
                  <a:srgbClr val="000000"/>
                </a:solidFill>
                <a:latin typeface="Arial Narrow Regular" charset="0"/>
                <a:ea typeface="Arial Narrow Regular" charset="0"/>
                <a:cs typeface="Arial Narrow Regular" charset="0"/>
              </a:rPr>
              <a:t>Easy to share </a:t>
            </a:r>
            <a:r>
              <a:rPr lang="en-US" dirty="0">
                <a:solidFill>
                  <a:srgbClr val="000000"/>
                </a:solidFill>
                <a:latin typeface="Arial Narrow Regular" charset="0"/>
                <a:ea typeface="Arial Narrow Regular" charset="0"/>
                <a:cs typeface="Arial Narrow Regular" charset="0"/>
              </a:rPr>
              <a:t>in social media: LinkedIn, Twitter, FB, blogs</a:t>
            </a:r>
          </a:p>
        </p:txBody>
      </p:sp>
      <p:cxnSp>
        <p:nvCxnSpPr>
          <p:cNvPr id="20" name="Straight Arrow Connector 19"/>
          <p:cNvCxnSpPr/>
          <p:nvPr/>
        </p:nvCxnSpPr>
        <p:spPr bwMode="auto">
          <a:xfrm flipH="1">
            <a:off x="7320815" y="3729713"/>
            <a:ext cx="1805352" cy="643397"/>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cxnSp>
        <p:nvCxnSpPr>
          <p:cNvPr id="22" name="Straight Arrow Connector 21"/>
          <p:cNvCxnSpPr/>
          <p:nvPr/>
        </p:nvCxnSpPr>
        <p:spPr bwMode="auto">
          <a:xfrm>
            <a:off x="2809460" y="3579541"/>
            <a:ext cx="2080591" cy="483727"/>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23" name="Rectangle 22"/>
          <p:cNvSpPr/>
          <p:nvPr/>
        </p:nvSpPr>
        <p:spPr>
          <a:xfrm>
            <a:off x="9126167" y="4916667"/>
            <a:ext cx="2827940" cy="923330"/>
          </a:xfrm>
          <a:prstGeom prst="rect">
            <a:avLst/>
          </a:prstGeom>
        </p:spPr>
        <p:txBody>
          <a:bodyPr wrap="square">
            <a:spAutoFit/>
          </a:bodyPr>
          <a:lstStyle/>
          <a:p>
            <a:r>
              <a:rPr lang="en-US" dirty="0">
                <a:solidFill>
                  <a:srgbClr val="000000"/>
                </a:solidFill>
                <a:latin typeface="Arial Narrow Regular" charset="0"/>
                <a:ea typeface="Arial Narrow Regular" charset="0"/>
                <a:cs typeface="Arial Narrow Regular" charset="0"/>
              </a:rPr>
              <a:t>Tethered to </a:t>
            </a:r>
            <a:r>
              <a:rPr lang="en-US" dirty="0" smtClean="0">
                <a:solidFill>
                  <a:srgbClr val="000000"/>
                </a:solidFill>
                <a:latin typeface="Arial Narrow Regular" charset="0"/>
                <a:ea typeface="Arial Narrow Regular" charset="0"/>
                <a:cs typeface="Arial Narrow Regular" charset="0"/>
              </a:rPr>
              <a:t>badge issuer to </a:t>
            </a:r>
            <a:r>
              <a:rPr lang="en-US" b="1" dirty="0">
                <a:solidFill>
                  <a:srgbClr val="000000"/>
                </a:solidFill>
                <a:latin typeface="Arial Narrow Regular" charset="0"/>
                <a:ea typeface="Arial Narrow Regular" charset="0"/>
                <a:cs typeface="Arial Narrow Regular" charset="0"/>
              </a:rPr>
              <a:t>validate and verify </a:t>
            </a:r>
            <a:r>
              <a:rPr lang="en-US" dirty="0">
                <a:solidFill>
                  <a:srgbClr val="000000"/>
                </a:solidFill>
                <a:latin typeface="Arial Narrow Regular" charset="0"/>
                <a:ea typeface="Arial Narrow Regular" charset="0"/>
                <a:cs typeface="Arial Narrow Regular" charset="0"/>
              </a:rPr>
              <a:t>achievement</a:t>
            </a:r>
          </a:p>
        </p:txBody>
      </p:sp>
      <p:cxnSp>
        <p:nvCxnSpPr>
          <p:cNvPr id="25" name="Straight Arrow Connector 24"/>
          <p:cNvCxnSpPr/>
          <p:nvPr/>
        </p:nvCxnSpPr>
        <p:spPr bwMode="auto">
          <a:xfrm flipH="1" flipV="1">
            <a:off x="7902805" y="4796189"/>
            <a:ext cx="1223362" cy="291072"/>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27" name="Rectangle 26"/>
          <p:cNvSpPr/>
          <p:nvPr/>
        </p:nvSpPr>
        <p:spPr>
          <a:xfrm>
            <a:off x="437287" y="4714369"/>
            <a:ext cx="2539084" cy="923330"/>
          </a:xfrm>
          <a:prstGeom prst="rect">
            <a:avLst/>
          </a:prstGeom>
        </p:spPr>
        <p:txBody>
          <a:bodyPr wrap="square">
            <a:spAutoFit/>
          </a:bodyPr>
          <a:lstStyle/>
          <a:p>
            <a:pPr>
              <a:defRPr/>
            </a:pPr>
            <a:r>
              <a:rPr lang="en-US" dirty="0">
                <a:solidFill>
                  <a:srgbClr val="000000"/>
                </a:solidFill>
                <a:latin typeface="Arial Narrow Regular" charset="0"/>
                <a:ea typeface="Arial Narrow Regular" charset="0"/>
                <a:cs typeface="Arial Narrow Regular" charset="0"/>
              </a:rPr>
              <a:t>Provides a </a:t>
            </a:r>
            <a:r>
              <a:rPr lang="en-US" b="1" dirty="0">
                <a:solidFill>
                  <a:srgbClr val="000000"/>
                </a:solidFill>
                <a:latin typeface="Arial Narrow Regular" charset="0"/>
                <a:ea typeface="Arial Narrow Regular" charset="0"/>
                <a:cs typeface="Arial Narrow Regular" charset="0"/>
              </a:rPr>
              <a:t>progression</a:t>
            </a:r>
            <a:r>
              <a:rPr lang="en-US" dirty="0">
                <a:solidFill>
                  <a:srgbClr val="000000"/>
                </a:solidFill>
                <a:latin typeface="Arial Narrow Regular" charset="0"/>
                <a:ea typeface="Arial Narrow Regular" charset="0"/>
                <a:cs typeface="Arial Narrow Regular" charset="0"/>
              </a:rPr>
              <a:t> path to advance commitment</a:t>
            </a:r>
          </a:p>
        </p:txBody>
      </p:sp>
      <p:cxnSp>
        <p:nvCxnSpPr>
          <p:cNvPr id="28" name="Straight Arrow Connector 27"/>
          <p:cNvCxnSpPr>
            <a:stCxn id="27" idx="3"/>
          </p:cNvCxnSpPr>
          <p:nvPr/>
        </p:nvCxnSpPr>
        <p:spPr bwMode="auto">
          <a:xfrm>
            <a:off x="2976371" y="5176034"/>
            <a:ext cx="1797776" cy="434271"/>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24" name="Rectangle 23"/>
          <p:cNvSpPr/>
          <p:nvPr/>
        </p:nvSpPr>
        <p:spPr>
          <a:xfrm>
            <a:off x="9126167" y="1724533"/>
            <a:ext cx="2575501" cy="923330"/>
          </a:xfrm>
          <a:prstGeom prst="rect">
            <a:avLst/>
          </a:prstGeom>
        </p:spPr>
        <p:txBody>
          <a:bodyPr wrap="square">
            <a:spAutoFit/>
          </a:bodyPr>
          <a:lstStyle/>
          <a:p>
            <a:pPr>
              <a:defRPr/>
            </a:pPr>
            <a:r>
              <a:rPr lang="en-US" dirty="0">
                <a:solidFill>
                  <a:srgbClr val="000000"/>
                </a:solidFill>
                <a:latin typeface="Arial Narrow Regular" charset="0"/>
                <a:ea typeface="Arial Narrow Regular" charset="0"/>
                <a:cs typeface="Arial Narrow Regular" charset="0"/>
              </a:rPr>
              <a:t>Analytics provide i</a:t>
            </a:r>
            <a:r>
              <a:rPr lang="en-US" b="1" dirty="0">
                <a:solidFill>
                  <a:srgbClr val="000000"/>
                </a:solidFill>
                <a:latin typeface="Arial Narrow Regular" charset="0"/>
                <a:ea typeface="Arial Narrow Regular" charset="0"/>
                <a:cs typeface="Arial Narrow Regular" charset="0"/>
              </a:rPr>
              <a:t>nsight</a:t>
            </a:r>
            <a:r>
              <a:rPr lang="en-US" dirty="0">
                <a:solidFill>
                  <a:srgbClr val="000000"/>
                </a:solidFill>
                <a:latin typeface="Arial Narrow Regular" charset="0"/>
                <a:ea typeface="Arial Narrow Regular" charset="0"/>
                <a:cs typeface="Arial Narrow Regular" charset="0"/>
              </a:rPr>
              <a:t> into how a program is performing</a:t>
            </a:r>
          </a:p>
        </p:txBody>
      </p:sp>
      <p:cxnSp>
        <p:nvCxnSpPr>
          <p:cNvPr id="29" name="Straight Arrow Connector 28"/>
          <p:cNvCxnSpPr/>
          <p:nvPr/>
        </p:nvCxnSpPr>
        <p:spPr bwMode="auto">
          <a:xfrm flipH="1">
            <a:off x="5727642" y="1976642"/>
            <a:ext cx="3398525" cy="390069"/>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19" name="Title 1"/>
          <p:cNvSpPr txBox="1">
            <a:spLocks/>
          </p:cNvSpPr>
          <p:nvPr/>
        </p:nvSpPr>
        <p:spPr>
          <a:xfrm>
            <a:off x="673100" y="361531"/>
            <a:ext cx="11518900" cy="68925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nSpc>
                <a:spcPct val="100000"/>
              </a:lnSpc>
            </a:pPr>
            <a:r>
              <a:rPr lang="en-US" sz="3200" b="1" dirty="0" smtClean="0">
                <a:solidFill>
                  <a:srgbClr val="4A88CB"/>
                </a:solidFill>
                <a:latin typeface="Arial" charset="0"/>
                <a:ea typeface="Arial" charset="0"/>
                <a:cs typeface="Arial" charset="0"/>
              </a:rPr>
              <a:t>Open Badges </a:t>
            </a:r>
            <a:r>
              <a:rPr lang="en-US" sz="3200" b="1" dirty="0" smtClean="0">
                <a:solidFill>
                  <a:schemeClr val="bg1">
                    <a:lumMod val="50000"/>
                  </a:schemeClr>
                </a:solidFill>
                <a:latin typeface="Arial" charset="0"/>
                <a:ea typeface="Arial" charset="0"/>
                <a:cs typeface="Arial" charset="0"/>
              </a:rPr>
              <a:t>seemed to fulfill all of our requirements</a:t>
            </a:r>
            <a:endParaRPr lang="en-US" sz="3200" dirty="0">
              <a:solidFill>
                <a:schemeClr val="bg1">
                  <a:lumMod val="50000"/>
                </a:schemeClr>
              </a:solidFill>
              <a:latin typeface="Arial" charset="0"/>
              <a:ea typeface="Arial" charset="0"/>
              <a:cs typeface="Arial" charset="0"/>
            </a:endParaRPr>
          </a:p>
        </p:txBody>
      </p:sp>
      <p:sp>
        <p:nvSpPr>
          <p:cNvPr id="2" name="Rectangle 1"/>
          <p:cNvSpPr/>
          <p:nvPr/>
        </p:nvSpPr>
        <p:spPr>
          <a:xfrm>
            <a:off x="3298187" y="6286765"/>
            <a:ext cx="6096000" cy="369332"/>
          </a:xfrm>
          <a:prstGeom prst="rect">
            <a:avLst/>
          </a:prstGeom>
        </p:spPr>
        <p:txBody>
          <a:bodyPr>
            <a:spAutoFit/>
          </a:bodyPr>
          <a:lstStyle/>
          <a:p>
            <a:r>
              <a:rPr lang="en-US" b="1" dirty="0" smtClean="0"/>
              <a:t>Portable: </a:t>
            </a:r>
            <a:r>
              <a:rPr lang="en-US" dirty="0" smtClean="0"/>
              <a:t>Standards-based </a:t>
            </a:r>
            <a:r>
              <a:rPr lang="en-US" dirty="0"/>
              <a:t>on Mozilla’s Open Badges standard</a:t>
            </a: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625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451100"/>
            <a:ext cx="10515600" cy="1107996"/>
          </a:xfrm>
          <a:prstGeom prst="rect">
            <a:avLst/>
          </a:prstGeom>
          <a:noFill/>
        </p:spPr>
        <p:txBody>
          <a:bodyPr wrap="square" rtlCol="0">
            <a:spAutoFit/>
          </a:bodyPr>
          <a:lstStyle/>
          <a:p>
            <a:pPr algn="ctr"/>
            <a:r>
              <a:rPr lang="en-US" sz="6600" dirty="0" smtClean="0">
                <a:solidFill>
                  <a:schemeClr val="bg1">
                    <a:lumMod val="50000"/>
                  </a:schemeClr>
                </a:solidFill>
                <a:latin typeface="Arial" charset="0"/>
                <a:ea typeface="Arial" charset="0"/>
                <a:cs typeface="Arial" charset="0"/>
              </a:rPr>
              <a:t>A </a:t>
            </a:r>
            <a:r>
              <a:rPr lang="en-US" sz="6600" b="1" dirty="0" smtClean="0">
                <a:solidFill>
                  <a:srgbClr val="4A88CB"/>
                </a:solidFill>
                <a:latin typeface="Arial" charset="0"/>
                <a:ea typeface="Arial" charset="0"/>
                <a:cs typeface="Arial" charset="0"/>
              </a:rPr>
              <a:t>pilot</a:t>
            </a:r>
            <a:r>
              <a:rPr lang="en-US" sz="6600" b="1" dirty="0" smtClean="0">
                <a:solidFill>
                  <a:schemeClr val="bg1">
                    <a:lumMod val="50000"/>
                  </a:schemeClr>
                </a:solidFill>
                <a:latin typeface="Arial" charset="0"/>
                <a:ea typeface="Arial" charset="0"/>
                <a:cs typeface="Arial" charset="0"/>
              </a:rPr>
              <a:t> </a:t>
            </a:r>
            <a:r>
              <a:rPr lang="en-US" sz="6600" dirty="0" smtClean="0">
                <a:solidFill>
                  <a:schemeClr val="bg1">
                    <a:lumMod val="50000"/>
                  </a:schemeClr>
                </a:solidFill>
                <a:latin typeface="Arial" charset="0"/>
                <a:ea typeface="Arial" charset="0"/>
                <a:cs typeface="Arial" charset="0"/>
              </a:rPr>
              <a:t>begins</a:t>
            </a:r>
            <a:endParaRPr lang="en-US" sz="6600" dirty="0">
              <a:solidFill>
                <a:schemeClr val="bg1">
                  <a:lumMod val="50000"/>
                </a:schemeClr>
              </a:solidFill>
              <a:latin typeface="Arial" charset="0"/>
              <a:ea typeface="Arial" charset="0"/>
              <a:cs typeface="Arial" charset="0"/>
            </a:endParaRPr>
          </a:p>
        </p:txBody>
      </p:sp>
      <p:sp>
        <p:nvSpPr>
          <p:cNvPr id="2" name="TextBox 1"/>
          <p:cNvSpPr txBox="1"/>
          <p:nvPr/>
        </p:nvSpPr>
        <p:spPr>
          <a:xfrm>
            <a:off x="2495550" y="5194300"/>
            <a:ext cx="7200900" cy="707886"/>
          </a:xfrm>
          <a:prstGeom prst="rect">
            <a:avLst/>
          </a:prstGeom>
          <a:noFill/>
        </p:spPr>
        <p:txBody>
          <a:bodyPr wrap="square" rtlCol="0">
            <a:spAutoFit/>
          </a:bodyPr>
          <a:lstStyle/>
          <a:p>
            <a:pPr algn="ctr"/>
            <a:r>
              <a:rPr lang="en-US" sz="4000" dirty="0" smtClean="0">
                <a:solidFill>
                  <a:schemeClr val="tx1">
                    <a:lumMod val="50000"/>
                    <a:lumOff val="50000"/>
                  </a:schemeClr>
                </a:solidFill>
                <a:latin typeface="Arial" charset="0"/>
                <a:ea typeface="Arial" charset="0"/>
                <a:cs typeface="Arial" charset="0"/>
              </a:rPr>
              <a:t>(Is this going to work?)</a:t>
            </a:r>
            <a:endParaRPr lang="en-US" sz="400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85272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1" y="2719436"/>
            <a:ext cx="7124759" cy="1325563"/>
          </a:xfrm>
        </p:spPr>
        <p:txBody>
          <a:bodyPr>
            <a:normAutofit fontScale="90000"/>
          </a:bodyPr>
          <a:lstStyle/>
          <a:p>
            <a:pPr>
              <a:lnSpc>
                <a:spcPct val="150000"/>
              </a:lnSpc>
            </a:pPr>
            <a:r>
              <a:rPr lang="en-US" sz="3600" dirty="0" smtClean="0"/>
              <a:t>Welcome and Introduction</a:t>
            </a:r>
            <a:br>
              <a:rPr lang="en-US" sz="3600" dirty="0" smtClean="0"/>
            </a:br>
            <a:r>
              <a:rPr lang="en-US" sz="3600" dirty="0" smtClean="0"/>
              <a:t>IBM’s Commitment to New Collar</a:t>
            </a:r>
            <a:br>
              <a:rPr lang="en-US" sz="3600" dirty="0" smtClean="0"/>
            </a:br>
            <a:r>
              <a:rPr lang="en-US" sz="3600" dirty="0" smtClean="0"/>
              <a:t>Overview of New Collar Programs</a:t>
            </a:r>
            <a:br>
              <a:rPr lang="en-US" sz="3600" dirty="0" smtClean="0"/>
            </a:br>
            <a:r>
              <a:rPr lang="en-US" sz="3600" dirty="0" smtClean="0"/>
              <a:t>Public Partnerships</a:t>
            </a:r>
            <a:br>
              <a:rPr lang="en-US" sz="3600" dirty="0" smtClean="0"/>
            </a:br>
            <a:r>
              <a:rPr lang="en-US" sz="3600" dirty="0" smtClean="0"/>
              <a:t>Digital Badging</a:t>
            </a:r>
            <a:br>
              <a:rPr lang="en-US" sz="3600" dirty="0" smtClean="0"/>
            </a:br>
            <a:r>
              <a:rPr lang="en-US" sz="3600" dirty="0" smtClean="0"/>
              <a:t>Q&amp;A</a:t>
            </a:r>
            <a:endParaRPr lang="en-US" sz="3600" dirty="0"/>
          </a:p>
        </p:txBody>
      </p:sp>
      <p:sp>
        <p:nvSpPr>
          <p:cNvPr id="3" name="Slide Number Placeholder 2"/>
          <p:cNvSpPr>
            <a:spLocks noGrp="1"/>
          </p:cNvSpPr>
          <p:nvPr>
            <p:ph type="sldNum" sz="quarter" idx="12"/>
          </p:nvPr>
        </p:nvSpPr>
        <p:spPr/>
        <p:txBody>
          <a:bodyPr/>
          <a:lstStyle/>
          <a:p>
            <a:fld id="{E8D93D3A-958C-4E5C-B0D4-4CA4B8D01990}" type="slidenum">
              <a:rPr lang="en-US" smtClean="0"/>
              <a:t>2</a:t>
            </a:fld>
            <a:endParaRPr lang="en-US"/>
          </a:p>
        </p:txBody>
      </p:sp>
    </p:spTree>
    <p:extLst>
      <p:ext uri="{BB962C8B-B14F-4D97-AF65-F5344CB8AC3E}">
        <p14:creationId xmlns:p14="http://schemas.microsoft.com/office/powerpoint/2010/main" val="48053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4779079" y="1944302"/>
            <a:ext cx="2413325" cy="24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154008" y="1909021"/>
            <a:ext cx="2413325" cy="24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966545" y="1920107"/>
            <a:ext cx="2413325" cy="24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8902" y="1881454"/>
            <a:ext cx="2474627" cy="2474627"/>
          </a:xfrm>
          <a:prstGeom prst="rect">
            <a:avLst/>
          </a:prstGeom>
        </p:spPr>
      </p:pic>
      <p:graphicFrame>
        <p:nvGraphicFramePr>
          <p:cNvPr id="14" name="Table 13"/>
          <p:cNvGraphicFramePr>
            <a:graphicFrameLocks noGrp="1"/>
          </p:cNvGraphicFramePr>
          <p:nvPr>
            <p:extLst/>
          </p:nvPr>
        </p:nvGraphicFramePr>
        <p:xfrm>
          <a:off x="1152940" y="4709955"/>
          <a:ext cx="9793355" cy="518160"/>
        </p:xfrm>
        <a:graphic>
          <a:graphicData uri="http://schemas.openxmlformats.org/drawingml/2006/table">
            <a:tbl>
              <a:tblPr firstRow="1" bandRow="1">
                <a:tableStyleId>{5C22544A-7EE6-4342-B048-85BDC9FD1C3A}</a:tableStyleId>
              </a:tblPr>
              <a:tblGrid>
                <a:gridCol w="1958671"/>
                <a:gridCol w="1958671"/>
                <a:gridCol w="1958671"/>
                <a:gridCol w="1958671"/>
                <a:gridCol w="1958671"/>
              </a:tblGrid>
              <a:tr h="498149">
                <a:tc>
                  <a:txBody>
                    <a:bodyPr/>
                    <a:lstStyle/>
                    <a:p>
                      <a:pPr algn="ctr"/>
                      <a:r>
                        <a:rPr lang="en-US" sz="2800" b="0" i="0" dirty="0" smtClean="0">
                          <a:solidFill>
                            <a:schemeClr val="tx1">
                              <a:lumMod val="50000"/>
                              <a:lumOff val="50000"/>
                            </a:schemeClr>
                          </a:solidFill>
                          <a:latin typeface="Arial Narrow Regular" charset="0"/>
                        </a:rPr>
                        <a:t>Knowledge</a:t>
                      </a:r>
                    </a:p>
                  </a:txBody>
                  <a:tcPr anchor="ctr">
                    <a:lnL w="12700" cmpd="sng">
                      <a:noFill/>
                    </a:lnL>
                    <a:lnR w="12700" cap="flat" cmpd="sng" algn="ctr">
                      <a:solidFill>
                        <a:schemeClr val="tx1">
                          <a:lumMod val="50000"/>
                          <a:lumOff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b="0" i="0" dirty="0" smtClean="0">
                          <a:solidFill>
                            <a:schemeClr val="tx1">
                              <a:lumMod val="50000"/>
                              <a:lumOff val="50000"/>
                            </a:schemeClr>
                          </a:solidFill>
                          <a:latin typeface="Arial Narrow Regular" charset="0"/>
                        </a:rPr>
                        <a:t>Skills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latin typeface="Arial Narrow Regular" charset="0"/>
                          <a:ea typeface="+mn-ea"/>
                        </a:rPr>
                        <a:t>Proficiency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latin typeface="Arial Narrow Regular" charset="0"/>
                          <a:ea typeface="+mn-ea"/>
                        </a:rPr>
                        <a:t>Certified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50000"/>
                              <a:lumOff val="50000"/>
                            </a:schemeClr>
                          </a:solidFill>
                          <a:effectLst/>
                          <a:uLnTx/>
                          <a:uFillTx/>
                          <a:latin typeface="Arial Narrow Regular" charset="0"/>
                          <a:ea typeface="+mn-ea"/>
                        </a:rPr>
                        <a:t>General</a:t>
                      </a:r>
                    </a:p>
                  </a:txBody>
                  <a:tcPr anchor="ctr">
                    <a:lnL w="127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Text Box 30"/>
          <p:cNvSpPr txBox="1">
            <a:spLocks noChangeArrowheads="1"/>
          </p:cNvSpPr>
          <p:nvPr/>
        </p:nvSpPr>
        <p:spPr bwMode="auto">
          <a:xfrm>
            <a:off x="558612" y="5748673"/>
            <a:ext cx="11101275" cy="461665"/>
          </a:xfrm>
          <a:prstGeom prst="rect">
            <a:avLst/>
          </a:prstGeom>
          <a:noFill/>
          <a:ln>
            <a:noFill/>
          </a:ln>
        </p:spPr>
        <p:txBody>
          <a:bodyPr wrap="square">
            <a:spAutoFit/>
          </a:bodyPr>
          <a:lstStyle>
            <a:lvl1pPr>
              <a:spcBef>
                <a:spcPts val="400"/>
              </a:spcBef>
              <a:buClr>
                <a:srgbClr val="000000"/>
              </a:buClr>
              <a:buSzPct val="100000"/>
              <a:buFont typeface="Times New Roman" panose="02020603050405020304" pitchFamily="18" charset="0"/>
              <a:buChar char="•"/>
              <a:defRPr sz="1600">
                <a:solidFill>
                  <a:srgbClr val="000000"/>
                </a:solidFill>
                <a:latin typeface="Calibri" panose="020F0502020204030204" pitchFamily="34" charset="0"/>
                <a:ea typeface="MS PGothic" panose="020B0600070205080204" pitchFamily="34" charset="-128"/>
                <a:cs typeface="MS Gothic" panose="020B0609070205080204" pitchFamily="49" charset="-128"/>
              </a:defRPr>
            </a:lvl1pPr>
            <a:lvl2pPr>
              <a:spcBef>
                <a:spcPts val="400"/>
              </a:spcBef>
              <a:buClr>
                <a:srgbClr val="000000"/>
              </a:buClr>
              <a:buSzPct val="100000"/>
              <a:buFont typeface="Times New Roman" panose="02020603050405020304" pitchFamily="18" charset="0"/>
              <a:buChar char="–"/>
              <a:defRPr sz="16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a:spcBef>
                <a:spcPts val="350"/>
              </a:spcBef>
              <a:buClr>
                <a:srgbClr val="000000"/>
              </a:buClr>
              <a:buSzPct val="100000"/>
              <a:buFont typeface="Times New Roman" panose="02020603050405020304" pitchFamily="18" charset="0"/>
              <a:buChar char="•"/>
              <a:defRPr sz="1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algn="ctr" eaLnBrk="1" hangingPunct="1">
              <a:spcBef>
                <a:spcPct val="50000"/>
              </a:spcBef>
              <a:buClrTx/>
              <a:buSzTx/>
              <a:buNone/>
            </a:pPr>
            <a:r>
              <a:rPr lang="en-US" altLang="en-US" sz="2400" dirty="0">
                <a:solidFill>
                  <a:schemeClr val="bg1">
                    <a:lumMod val="50000"/>
                  </a:schemeClr>
                </a:solidFill>
                <a:latin typeface="Arial Narrow Regular" charset="0"/>
                <a:ea typeface="Arial Narrow Regular" charset="0"/>
                <a:cs typeface="Arial Narrow Regular" charset="0"/>
              </a:rPr>
              <a:t>Badging is how we will </a:t>
            </a:r>
            <a:r>
              <a:rPr lang="en-US" altLang="en-US" sz="2400" dirty="0" smtClean="0">
                <a:solidFill>
                  <a:schemeClr val="bg1">
                    <a:lumMod val="50000"/>
                  </a:schemeClr>
                </a:solidFill>
                <a:latin typeface="Arial Narrow Regular" charset="0"/>
                <a:ea typeface="Arial Narrow Regular" charset="0"/>
                <a:cs typeface="Arial Narrow Regular" charset="0"/>
              </a:rPr>
              <a:t>measure</a:t>
            </a:r>
            <a:r>
              <a:rPr lang="en-US" altLang="en-US" sz="2400" dirty="0" smtClean="0">
                <a:solidFill>
                  <a:srgbClr val="4A88CB"/>
                </a:solidFill>
                <a:latin typeface="Arial Narrow Regular" charset="0"/>
                <a:ea typeface="Arial Narrow Regular" charset="0"/>
                <a:cs typeface="Arial Narrow Regular" charset="0"/>
              </a:rPr>
              <a:t> </a:t>
            </a:r>
            <a:r>
              <a:rPr lang="en-US" altLang="en-US" sz="2400" b="1" dirty="0">
                <a:solidFill>
                  <a:srgbClr val="4A88CB"/>
                </a:solidFill>
                <a:latin typeface="Arial Black" charset="0"/>
                <a:ea typeface="Arial Black" charset="0"/>
                <a:cs typeface="Arial Black" charset="0"/>
              </a:rPr>
              <a:t>resume-worthy</a:t>
            </a:r>
            <a:r>
              <a:rPr lang="en-US" altLang="en-US" sz="2400" dirty="0">
                <a:solidFill>
                  <a:srgbClr val="4A88CB"/>
                </a:solidFill>
                <a:latin typeface="Arial Narrow Regular" charset="0"/>
                <a:ea typeface="Arial Narrow Regular" charset="0"/>
                <a:cs typeface="Arial Narrow Regular" charset="0"/>
              </a:rPr>
              <a:t> </a:t>
            </a:r>
            <a:r>
              <a:rPr lang="en-US" altLang="en-US" sz="2400" dirty="0">
                <a:solidFill>
                  <a:schemeClr val="bg1">
                    <a:lumMod val="50000"/>
                  </a:schemeClr>
                </a:solidFill>
                <a:latin typeface="Arial Narrow Regular" charset="0"/>
                <a:ea typeface="Arial Narrow Regular" charset="0"/>
                <a:cs typeface="Arial Narrow Regular" charset="0"/>
              </a:rPr>
              <a:t>IBM skills in the market</a:t>
            </a:r>
          </a:p>
        </p:txBody>
      </p:sp>
      <p:sp>
        <p:nvSpPr>
          <p:cNvPr id="17" name="Title 1"/>
          <p:cNvSpPr txBox="1">
            <a:spLocks/>
          </p:cNvSpPr>
          <p:nvPr/>
        </p:nvSpPr>
        <p:spPr>
          <a:xfrm>
            <a:off x="405134" y="439733"/>
            <a:ext cx="11408229" cy="98218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nSpc>
                <a:spcPct val="100000"/>
              </a:lnSpc>
            </a:pPr>
            <a:r>
              <a:rPr lang="en-US" sz="3200" b="1" dirty="0" smtClean="0">
                <a:solidFill>
                  <a:schemeClr val="bg1">
                    <a:lumMod val="50000"/>
                  </a:schemeClr>
                </a:solidFill>
                <a:latin typeface="Arial" charset="0"/>
                <a:ea typeface="Arial" charset="0"/>
                <a:cs typeface="Arial" charset="0"/>
              </a:rPr>
              <a:t>We developed </a:t>
            </a:r>
            <a:r>
              <a:rPr lang="en-US" sz="3200" b="1" dirty="0" smtClean="0">
                <a:solidFill>
                  <a:srgbClr val="4A88CB"/>
                </a:solidFill>
                <a:latin typeface="Arial" charset="0"/>
                <a:ea typeface="Arial" charset="0"/>
                <a:cs typeface="Arial" charset="0"/>
              </a:rPr>
              <a:t>five unique digital badges </a:t>
            </a:r>
            <a:r>
              <a:rPr lang="en-US" sz="3200" b="1" dirty="0" smtClean="0">
                <a:solidFill>
                  <a:schemeClr val="bg1">
                    <a:lumMod val="50000"/>
                  </a:schemeClr>
                </a:solidFill>
                <a:latin typeface="Arial" charset="0"/>
                <a:ea typeface="Arial" charset="0"/>
                <a:cs typeface="Arial" charset="0"/>
              </a:rPr>
              <a:t>to encompass the broad activities we host at IBM</a:t>
            </a:r>
            <a:endParaRPr lang="en-US" sz="3200" b="1" dirty="0">
              <a:solidFill>
                <a:schemeClr val="bg1">
                  <a:lumMod val="50000"/>
                </a:schemeClr>
              </a:solidFill>
              <a:latin typeface="Arial" charset="0"/>
              <a:ea typeface="Arial" charset="0"/>
              <a:cs typeface="Arial" charset="0"/>
            </a:endParaRPr>
          </a:p>
        </p:txBody>
      </p:sp>
      <p:pic>
        <p:nvPicPr>
          <p:cNvPr id="10"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6589875" y="1909296"/>
            <a:ext cx="2430472" cy="243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16580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46102" y="240870"/>
            <a:ext cx="10605120" cy="639330"/>
          </a:xfrm>
        </p:spPr>
        <p:txBody>
          <a:bodyPr/>
          <a:lstStyle/>
          <a:p>
            <a:r>
              <a:rPr lang="en-US" altLang="en-US" sz="3200" b="1" dirty="0" smtClean="0">
                <a:solidFill>
                  <a:schemeClr val="bg1">
                    <a:lumMod val="50000"/>
                  </a:schemeClr>
                </a:solidFill>
                <a:latin typeface="Arial" charset="0"/>
                <a:ea typeface="Arial" charset="0"/>
                <a:cs typeface="Arial" charset="0"/>
              </a:rPr>
              <a:t>The results have </a:t>
            </a:r>
            <a:r>
              <a:rPr lang="en-US" altLang="en-US" sz="3200" b="1" dirty="0" smtClean="0">
                <a:solidFill>
                  <a:srgbClr val="4A88CB"/>
                </a:solidFill>
                <a:latin typeface="Arial" charset="0"/>
                <a:ea typeface="Arial" charset="0"/>
                <a:cs typeface="Arial" charset="0"/>
              </a:rPr>
              <a:t>exceeded</a:t>
            </a:r>
            <a:r>
              <a:rPr lang="en-US" altLang="en-US" sz="3200" b="1" dirty="0" smtClean="0">
                <a:solidFill>
                  <a:schemeClr val="bg1">
                    <a:lumMod val="50000"/>
                  </a:schemeClr>
                </a:solidFill>
                <a:latin typeface="Arial" charset="0"/>
                <a:ea typeface="Arial" charset="0"/>
                <a:cs typeface="Arial" charset="0"/>
              </a:rPr>
              <a:t> our expectations</a:t>
            </a:r>
            <a:endParaRPr lang="en-US" sz="3200" b="1" dirty="0">
              <a:solidFill>
                <a:schemeClr val="bg1">
                  <a:lumMod val="50000"/>
                </a:schemeClr>
              </a:solidFill>
              <a:latin typeface="Arial" charset="0"/>
              <a:ea typeface="Arial" charset="0"/>
              <a:cs typeface="Arial" charset="0"/>
            </a:endParaRPr>
          </a:p>
        </p:txBody>
      </p:sp>
      <p:sp>
        <p:nvSpPr>
          <p:cNvPr id="32" name="TextBox 3"/>
          <p:cNvSpPr txBox="1">
            <a:spLocks noChangeArrowheads="1"/>
          </p:cNvSpPr>
          <p:nvPr/>
        </p:nvSpPr>
        <p:spPr bwMode="auto">
          <a:xfrm>
            <a:off x="2522483" y="6346360"/>
            <a:ext cx="7141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r>
              <a:rPr lang="en-US" altLang="en-US" dirty="0" smtClean="0">
                <a:latin typeface="Arial" charset="0"/>
                <a:ea typeface="Arial" charset="0"/>
                <a:cs typeface="Arial" charset="0"/>
              </a:rPr>
              <a:t>LinkedIn profiles with IBM badges </a:t>
            </a:r>
            <a:r>
              <a:rPr lang="en-US" altLang="en-US" b="1" dirty="0" smtClean="0">
                <a:solidFill>
                  <a:srgbClr val="4A88CB"/>
                </a:solidFill>
                <a:latin typeface="Arial" charset="0"/>
                <a:ea typeface="Arial" charset="0"/>
                <a:cs typeface="Arial" charset="0"/>
              </a:rPr>
              <a:t>receive 6x profile views</a:t>
            </a:r>
            <a:r>
              <a:rPr lang="en-US" altLang="en-US" dirty="0" smtClean="0">
                <a:solidFill>
                  <a:srgbClr val="4A88CB"/>
                </a:solidFill>
                <a:latin typeface="Arial" charset="0"/>
                <a:ea typeface="Arial" charset="0"/>
                <a:cs typeface="Arial" charset="0"/>
              </a:rPr>
              <a:t>.</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
        <p:nvSpPr>
          <p:cNvPr id="38" name="TextBox 37"/>
          <p:cNvSpPr txBox="1"/>
          <p:nvPr/>
        </p:nvSpPr>
        <p:spPr>
          <a:xfrm>
            <a:off x="289152" y="3116764"/>
            <a:ext cx="2832411"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87% </a:t>
            </a:r>
            <a:r>
              <a:rPr lang="en-US" sz="1600" dirty="0" smtClean="0">
                <a:solidFill>
                  <a:schemeClr val="accent1"/>
                </a:solidFill>
                <a:latin typeface="Arial" charset="0"/>
                <a:ea typeface="Arial" charset="0"/>
                <a:cs typeface="Arial" charset="0"/>
              </a:rPr>
              <a:t>increase</a:t>
            </a:r>
            <a:endParaRPr lang="en-US" sz="1600" dirty="0">
              <a:solidFill>
                <a:schemeClr val="accent1"/>
              </a:solidFill>
              <a:latin typeface="Arial" charset="0"/>
              <a:ea typeface="Arial" charset="0"/>
              <a:cs typeface="Arial" charset="0"/>
            </a:endParaRPr>
          </a:p>
        </p:txBody>
      </p:sp>
      <p:sp>
        <p:nvSpPr>
          <p:cNvPr id="39" name="TextBox 38"/>
          <p:cNvSpPr txBox="1"/>
          <p:nvPr/>
        </p:nvSpPr>
        <p:spPr>
          <a:xfrm>
            <a:off x="3121563" y="3116764"/>
            <a:ext cx="2854714"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57% </a:t>
            </a:r>
            <a:r>
              <a:rPr lang="en-US" sz="1600" dirty="0" smtClean="0">
                <a:solidFill>
                  <a:schemeClr val="accent1"/>
                </a:solidFill>
                <a:latin typeface="Arial" charset="0"/>
                <a:ea typeface="Arial" charset="0"/>
                <a:cs typeface="Arial" charset="0"/>
              </a:rPr>
              <a:t>increase</a:t>
            </a:r>
            <a:endParaRPr lang="en-US" sz="1600" dirty="0">
              <a:solidFill>
                <a:schemeClr val="accent1"/>
              </a:solidFill>
              <a:latin typeface="Arial" charset="0"/>
              <a:ea typeface="Arial" charset="0"/>
              <a:cs typeface="Arial" charset="0"/>
            </a:endParaRPr>
          </a:p>
        </p:txBody>
      </p:sp>
      <p:sp>
        <p:nvSpPr>
          <p:cNvPr id="40" name="TextBox 39"/>
          <p:cNvSpPr txBox="1"/>
          <p:nvPr/>
        </p:nvSpPr>
        <p:spPr>
          <a:xfrm>
            <a:off x="5976275" y="3116764"/>
            <a:ext cx="3078969"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64% </a:t>
            </a:r>
            <a:r>
              <a:rPr lang="en-US" sz="1600" dirty="0" smtClean="0">
                <a:solidFill>
                  <a:schemeClr val="accent1"/>
                </a:solidFill>
                <a:latin typeface="Arial" charset="0"/>
                <a:ea typeface="Arial" charset="0"/>
                <a:cs typeface="Arial" charset="0"/>
              </a:rPr>
              <a:t>increase</a:t>
            </a:r>
            <a:endParaRPr lang="en-US" sz="1600" dirty="0">
              <a:solidFill>
                <a:schemeClr val="accent1"/>
              </a:solidFill>
              <a:latin typeface="Arial" charset="0"/>
              <a:ea typeface="Arial" charset="0"/>
              <a:cs typeface="Arial" charset="0"/>
            </a:endParaRPr>
          </a:p>
        </p:txBody>
      </p:sp>
      <p:sp>
        <p:nvSpPr>
          <p:cNvPr id="41" name="TextBox 40"/>
          <p:cNvSpPr txBox="1"/>
          <p:nvPr/>
        </p:nvSpPr>
        <p:spPr>
          <a:xfrm>
            <a:off x="8816704" y="3116764"/>
            <a:ext cx="2854714"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92% </a:t>
            </a:r>
            <a:r>
              <a:rPr lang="en-US" sz="1600" dirty="0" smtClean="0">
                <a:solidFill>
                  <a:schemeClr val="accent1"/>
                </a:solidFill>
                <a:latin typeface="Arial" charset="0"/>
                <a:ea typeface="Arial" charset="0"/>
                <a:cs typeface="Arial" charset="0"/>
              </a:rPr>
              <a:t>say verifies job skills</a:t>
            </a:r>
            <a:endParaRPr lang="en-US" sz="1600" dirty="0">
              <a:solidFill>
                <a:schemeClr val="accent1"/>
              </a:solidFill>
              <a:latin typeface="Arial" charset="0"/>
              <a:ea typeface="Arial" charset="0"/>
              <a:cs typeface="Arial" charset="0"/>
            </a:endParaRPr>
          </a:p>
        </p:txBody>
      </p:sp>
      <p:sp>
        <p:nvSpPr>
          <p:cNvPr id="42" name="TextBox 41"/>
          <p:cNvSpPr txBox="1"/>
          <p:nvPr/>
        </p:nvSpPr>
        <p:spPr>
          <a:xfrm>
            <a:off x="289152" y="2758243"/>
            <a:ext cx="2832411"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Engagement</a:t>
            </a:r>
            <a:endParaRPr lang="en-US" sz="2000" b="1" dirty="0">
              <a:solidFill>
                <a:schemeClr val="accent1"/>
              </a:solidFill>
              <a:latin typeface="Arial" charset="0"/>
              <a:ea typeface="Arial" charset="0"/>
              <a:cs typeface="Arial" charset="0"/>
            </a:endParaRPr>
          </a:p>
        </p:txBody>
      </p:sp>
      <p:sp>
        <p:nvSpPr>
          <p:cNvPr id="43" name="TextBox 42"/>
          <p:cNvSpPr txBox="1"/>
          <p:nvPr/>
        </p:nvSpPr>
        <p:spPr>
          <a:xfrm>
            <a:off x="3121562" y="2775152"/>
            <a:ext cx="2854713" cy="400110"/>
          </a:xfrm>
          <a:prstGeom prst="rect">
            <a:avLst/>
          </a:prstGeom>
          <a:noFill/>
        </p:spPr>
        <p:txBody>
          <a:bodyPr wrap="square" rtlCol="0">
            <a:spAutoFit/>
          </a:bodyPr>
          <a:lstStyle/>
          <a:p>
            <a:pPr algn="ctr"/>
            <a:r>
              <a:rPr lang="en-US" sz="2000" b="1" dirty="0" smtClean="0">
                <a:latin typeface="Arial" charset="0"/>
                <a:ea typeface="Arial" charset="0"/>
                <a:cs typeface="Arial" charset="0"/>
              </a:rPr>
              <a:t>Certifications</a:t>
            </a:r>
            <a:endParaRPr lang="en-US" sz="2000" b="1" dirty="0">
              <a:latin typeface="Arial" charset="0"/>
              <a:ea typeface="Arial" charset="0"/>
              <a:cs typeface="Arial" charset="0"/>
            </a:endParaRPr>
          </a:p>
        </p:txBody>
      </p:sp>
      <p:sp>
        <p:nvSpPr>
          <p:cNvPr id="44" name="TextBox 43"/>
          <p:cNvSpPr txBox="1"/>
          <p:nvPr/>
        </p:nvSpPr>
        <p:spPr>
          <a:xfrm>
            <a:off x="5984293" y="2775152"/>
            <a:ext cx="2824395"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Product Trials</a:t>
            </a:r>
            <a:endParaRPr lang="en-US" sz="2000" b="1" dirty="0">
              <a:solidFill>
                <a:schemeClr val="accent1"/>
              </a:solidFill>
              <a:latin typeface="Arial" charset="0"/>
              <a:ea typeface="Arial" charset="0"/>
              <a:cs typeface="Arial" charset="0"/>
            </a:endParaRPr>
          </a:p>
        </p:txBody>
      </p:sp>
      <p:sp>
        <p:nvSpPr>
          <p:cNvPr id="45" name="TextBox 44"/>
          <p:cNvSpPr txBox="1"/>
          <p:nvPr/>
        </p:nvSpPr>
        <p:spPr>
          <a:xfrm>
            <a:off x="8816704" y="2775152"/>
            <a:ext cx="2854714"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Employability</a:t>
            </a:r>
            <a:endParaRPr lang="en-US" sz="2000" b="1" dirty="0">
              <a:solidFill>
                <a:schemeClr val="accent1"/>
              </a:solidFill>
              <a:latin typeface="Arial" charset="0"/>
              <a:ea typeface="Arial" charset="0"/>
              <a:cs typeface="Arial" charset="0"/>
            </a:endParaRPr>
          </a:p>
        </p:txBody>
      </p:sp>
      <p:sp>
        <p:nvSpPr>
          <p:cNvPr id="46" name="Oval 45"/>
          <p:cNvSpPr/>
          <p:nvPr/>
        </p:nvSpPr>
        <p:spPr>
          <a:xfrm>
            <a:off x="992963" y="1332867"/>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600" y="1564981"/>
            <a:ext cx="891914" cy="891914"/>
          </a:xfrm>
          <a:prstGeom prst="rect">
            <a:avLst/>
          </a:prstGeom>
        </p:spPr>
      </p:pic>
      <p:sp>
        <p:nvSpPr>
          <p:cNvPr id="51" name="Oval 50"/>
          <p:cNvSpPr/>
          <p:nvPr/>
        </p:nvSpPr>
        <p:spPr>
          <a:xfrm>
            <a:off x="3854324" y="1332867"/>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01896" y="1332867"/>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549468" y="1332867"/>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0268" y="1458953"/>
            <a:ext cx="1103969" cy="110396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2781" y="1635875"/>
            <a:ext cx="899337" cy="899337"/>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9892" y="1513307"/>
            <a:ext cx="985634" cy="985634"/>
          </a:xfrm>
          <a:prstGeom prst="rect">
            <a:avLst/>
          </a:prstGeom>
        </p:spPr>
      </p:pic>
      <p:sp>
        <p:nvSpPr>
          <p:cNvPr id="54" name="TextBox 53"/>
          <p:cNvSpPr txBox="1"/>
          <p:nvPr/>
        </p:nvSpPr>
        <p:spPr>
          <a:xfrm>
            <a:off x="275297" y="5626667"/>
            <a:ext cx="2832411"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125% </a:t>
            </a:r>
            <a:r>
              <a:rPr lang="en-US" sz="1600" dirty="0" smtClean="0">
                <a:solidFill>
                  <a:schemeClr val="accent1"/>
                </a:solidFill>
                <a:latin typeface="Arial" charset="0"/>
                <a:ea typeface="Arial" charset="0"/>
                <a:cs typeface="Arial" charset="0"/>
              </a:rPr>
              <a:t>increase</a:t>
            </a:r>
            <a:endParaRPr lang="en-US" sz="1600" dirty="0">
              <a:solidFill>
                <a:schemeClr val="accent1"/>
              </a:solidFill>
              <a:latin typeface="Arial" charset="0"/>
              <a:ea typeface="Arial" charset="0"/>
              <a:cs typeface="Arial" charset="0"/>
            </a:endParaRPr>
          </a:p>
        </p:txBody>
      </p:sp>
      <p:sp>
        <p:nvSpPr>
          <p:cNvPr id="55" name="TextBox 54"/>
          <p:cNvSpPr txBox="1"/>
          <p:nvPr/>
        </p:nvSpPr>
        <p:spPr>
          <a:xfrm>
            <a:off x="3107708" y="5626667"/>
            <a:ext cx="2854714"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694% </a:t>
            </a:r>
            <a:r>
              <a:rPr lang="en-US" sz="1600" dirty="0" smtClean="0">
                <a:solidFill>
                  <a:schemeClr val="accent1"/>
                </a:solidFill>
                <a:latin typeface="Arial" charset="0"/>
                <a:ea typeface="Arial" charset="0"/>
                <a:cs typeface="Arial" charset="0"/>
              </a:rPr>
              <a:t>increase</a:t>
            </a:r>
            <a:endParaRPr lang="en-US" sz="1600" dirty="0">
              <a:solidFill>
                <a:schemeClr val="accent1"/>
              </a:solidFill>
              <a:latin typeface="Arial" charset="0"/>
              <a:ea typeface="Arial" charset="0"/>
              <a:cs typeface="Arial" charset="0"/>
            </a:endParaRPr>
          </a:p>
        </p:txBody>
      </p:sp>
      <p:sp>
        <p:nvSpPr>
          <p:cNvPr id="56" name="TextBox 55"/>
          <p:cNvSpPr txBox="1"/>
          <p:nvPr/>
        </p:nvSpPr>
        <p:spPr>
          <a:xfrm>
            <a:off x="5962420" y="5626667"/>
            <a:ext cx="3078969"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$175K </a:t>
            </a:r>
            <a:r>
              <a:rPr lang="en-US" sz="1600" dirty="0" smtClean="0">
                <a:solidFill>
                  <a:schemeClr val="accent1"/>
                </a:solidFill>
                <a:latin typeface="Arial" charset="0"/>
                <a:ea typeface="Arial" charset="0"/>
                <a:cs typeface="Arial" charset="0"/>
              </a:rPr>
              <a:t>per 10,000 badges</a:t>
            </a:r>
            <a:endParaRPr lang="en-US" sz="1600" dirty="0">
              <a:solidFill>
                <a:schemeClr val="accent1"/>
              </a:solidFill>
              <a:latin typeface="Arial" charset="0"/>
              <a:ea typeface="Arial" charset="0"/>
              <a:cs typeface="Arial" charset="0"/>
            </a:endParaRPr>
          </a:p>
        </p:txBody>
      </p:sp>
      <p:sp>
        <p:nvSpPr>
          <p:cNvPr id="57" name="TextBox 56"/>
          <p:cNvSpPr txBox="1"/>
          <p:nvPr/>
        </p:nvSpPr>
        <p:spPr>
          <a:xfrm>
            <a:off x="8802849" y="5626667"/>
            <a:ext cx="2854714" cy="338554"/>
          </a:xfrm>
          <a:prstGeom prst="rect">
            <a:avLst/>
          </a:prstGeom>
          <a:noFill/>
        </p:spPr>
        <p:txBody>
          <a:bodyPr wrap="square" rtlCol="0">
            <a:spAutoFit/>
          </a:bodyPr>
          <a:lstStyle/>
          <a:p>
            <a:pPr algn="ctr"/>
            <a:r>
              <a:rPr lang="en-US" sz="1600" b="1" dirty="0" smtClean="0">
                <a:solidFill>
                  <a:schemeClr val="accent1"/>
                </a:solidFill>
                <a:latin typeface="Arial" charset="0"/>
                <a:ea typeface="Arial" charset="0"/>
                <a:cs typeface="Arial" charset="0"/>
              </a:rPr>
              <a:t>191</a:t>
            </a:r>
            <a:r>
              <a:rPr lang="en-US" sz="1600" dirty="0" smtClean="0">
                <a:solidFill>
                  <a:schemeClr val="accent1"/>
                </a:solidFill>
                <a:latin typeface="Arial" charset="0"/>
                <a:ea typeface="Arial" charset="0"/>
                <a:cs typeface="Arial" charset="0"/>
              </a:rPr>
              <a:t> countries</a:t>
            </a:r>
            <a:endParaRPr lang="en-US" sz="1600" dirty="0">
              <a:solidFill>
                <a:schemeClr val="accent1"/>
              </a:solidFill>
              <a:latin typeface="Arial" charset="0"/>
              <a:ea typeface="Arial" charset="0"/>
              <a:cs typeface="Arial" charset="0"/>
            </a:endParaRPr>
          </a:p>
        </p:txBody>
      </p:sp>
      <p:sp>
        <p:nvSpPr>
          <p:cNvPr id="58" name="TextBox 57"/>
          <p:cNvSpPr txBox="1"/>
          <p:nvPr/>
        </p:nvSpPr>
        <p:spPr>
          <a:xfrm>
            <a:off x="275297" y="5268146"/>
            <a:ext cx="2832411"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Enrollments</a:t>
            </a:r>
            <a:endParaRPr lang="en-US" sz="2000" b="1" dirty="0">
              <a:solidFill>
                <a:schemeClr val="accent1"/>
              </a:solidFill>
              <a:latin typeface="Arial" charset="0"/>
              <a:ea typeface="Arial" charset="0"/>
              <a:cs typeface="Arial" charset="0"/>
            </a:endParaRPr>
          </a:p>
        </p:txBody>
      </p:sp>
      <p:sp>
        <p:nvSpPr>
          <p:cNvPr id="59" name="TextBox 58"/>
          <p:cNvSpPr txBox="1"/>
          <p:nvPr/>
        </p:nvSpPr>
        <p:spPr>
          <a:xfrm>
            <a:off x="3107707" y="5285055"/>
            <a:ext cx="2854713"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Completions</a:t>
            </a:r>
            <a:endParaRPr lang="en-US" sz="2000" b="1" dirty="0">
              <a:solidFill>
                <a:schemeClr val="accent1"/>
              </a:solidFill>
              <a:latin typeface="Arial" charset="0"/>
              <a:ea typeface="Arial" charset="0"/>
              <a:cs typeface="Arial" charset="0"/>
            </a:endParaRPr>
          </a:p>
        </p:txBody>
      </p:sp>
      <p:sp>
        <p:nvSpPr>
          <p:cNvPr id="60" name="TextBox 59"/>
          <p:cNvSpPr txBox="1"/>
          <p:nvPr/>
        </p:nvSpPr>
        <p:spPr>
          <a:xfrm>
            <a:off x="5970438" y="5285055"/>
            <a:ext cx="2824395"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Social Media</a:t>
            </a:r>
            <a:endParaRPr lang="en-US" sz="2000" b="1" dirty="0">
              <a:solidFill>
                <a:schemeClr val="accent1"/>
              </a:solidFill>
              <a:latin typeface="Arial" charset="0"/>
              <a:ea typeface="Arial" charset="0"/>
              <a:cs typeface="Arial" charset="0"/>
            </a:endParaRPr>
          </a:p>
        </p:txBody>
      </p:sp>
      <p:sp>
        <p:nvSpPr>
          <p:cNvPr id="61" name="TextBox 60"/>
          <p:cNvSpPr txBox="1"/>
          <p:nvPr/>
        </p:nvSpPr>
        <p:spPr>
          <a:xfrm>
            <a:off x="8802849" y="5285055"/>
            <a:ext cx="2854714" cy="400110"/>
          </a:xfrm>
          <a:prstGeom prst="rect">
            <a:avLst/>
          </a:prstGeom>
          <a:noFill/>
        </p:spPr>
        <p:txBody>
          <a:bodyPr wrap="square" rtlCol="0">
            <a:spAutoFit/>
          </a:bodyPr>
          <a:lstStyle/>
          <a:p>
            <a:pPr algn="ctr"/>
            <a:r>
              <a:rPr lang="en-US" sz="2000" b="1" dirty="0" smtClean="0">
                <a:solidFill>
                  <a:schemeClr val="accent1"/>
                </a:solidFill>
                <a:latin typeface="Arial" charset="0"/>
                <a:ea typeface="Arial" charset="0"/>
                <a:cs typeface="Arial" charset="0"/>
              </a:rPr>
              <a:t>Skills Registry</a:t>
            </a:r>
            <a:endParaRPr lang="en-US" sz="2000" b="1" dirty="0">
              <a:solidFill>
                <a:schemeClr val="accent1"/>
              </a:solidFill>
              <a:latin typeface="Arial" charset="0"/>
              <a:ea typeface="Arial" charset="0"/>
              <a:cs typeface="Arial" charset="0"/>
            </a:endParaRPr>
          </a:p>
        </p:txBody>
      </p:sp>
      <p:sp>
        <p:nvSpPr>
          <p:cNvPr id="62" name="Oval 61"/>
          <p:cNvSpPr/>
          <p:nvPr/>
        </p:nvSpPr>
        <p:spPr>
          <a:xfrm>
            <a:off x="979108" y="3842770"/>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40469" y="3842770"/>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688041" y="3842770"/>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535613" y="3842770"/>
            <a:ext cx="1389188" cy="1389188"/>
          </a:xfrm>
          <a:prstGeom prst="ellipse">
            <a:avLst/>
          </a:prstGeom>
          <a:solidFill>
            <a:srgbClr val="4A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4643" y="4132389"/>
            <a:ext cx="871161" cy="871161"/>
          </a:xfrm>
          <a:prstGeom prst="rect">
            <a:avLst/>
          </a:prstGeom>
        </p:spPr>
      </p:pic>
      <p:pic>
        <p:nvPicPr>
          <p:cNvPr id="71" name="Pictur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4458" y="4136917"/>
            <a:ext cx="846829" cy="846829"/>
          </a:xfrm>
          <a:prstGeom prst="rect">
            <a:avLst/>
          </a:prstGeom>
        </p:spPr>
      </p:pic>
      <p:pic>
        <p:nvPicPr>
          <p:cNvPr id="72" name="Picture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1732" y="4484518"/>
            <a:ext cx="574027" cy="574027"/>
          </a:xfrm>
          <a:prstGeom prst="rect">
            <a:avLst/>
          </a:prstGeom>
        </p:spPr>
      </p:pic>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2152" y="4006413"/>
            <a:ext cx="465220" cy="465220"/>
          </a:xfrm>
          <a:prstGeom prst="rect">
            <a:avLst/>
          </a:prstGeom>
        </p:spPr>
      </p:pic>
      <p:pic>
        <p:nvPicPr>
          <p:cNvPr id="74" name="Picture 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8669" y="4170294"/>
            <a:ext cx="684005" cy="684005"/>
          </a:xfrm>
          <a:prstGeom prst="rect">
            <a:avLst/>
          </a:prstGeom>
        </p:spPr>
      </p:pic>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4472" y="4107618"/>
            <a:ext cx="830238" cy="830238"/>
          </a:xfrm>
          <a:prstGeom prst="rect">
            <a:avLst/>
          </a:prstGeom>
        </p:spPr>
      </p:pic>
    </p:spTree>
    <p:extLst>
      <p:ext uri="{BB962C8B-B14F-4D97-AF65-F5344CB8AC3E}">
        <p14:creationId xmlns:p14="http://schemas.microsoft.com/office/powerpoint/2010/main" val="19048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535" y="1787853"/>
            <a:ext cx="10515600" cy="3139321"/>
          </a:xfrm>
          <a:prstGeom prst="rect">
            <a:avLst/>
          </a:prstGeom>
          <a:noFill/>
        </p:spPr>
        <p:txBody>
          <a:bodyPr wrap="square" rtlCol="0">
            <a:spAutoFit/>
          </a:bodyPr>
          <a:lstStyle/>
          <a:p>
            <a:pPr algn="ctr"/>
            <a:r>
              <a:rPr lang="en-US" sz="6600" dirty="0" smtClean="0">
                <a:solidFill>
                  <a:schemeClr val="bg1">
                    <a:lumMod val="50000"/>
                  </a:schemeClr>
                </a:solidFill>
                <a:latin typeface="Arial" charset="0"/>
                <a:ea typeface="Arial" charset="0"/>
                <a:cs typeface="Arial" charset="0"/>
              </a:rPr>
              <a:t>IBM Digital Badges are </a:t>
            </a:r>
            <a:r>
              <a:rPr lang="en-US" sz="6600" b="1" dirty="0" smtClean="0">
                <a:solidFill>
                  <a:srgbClr val="4A88CB"/>
                </a:solidFill>
                <a:latin typeface="Arial" charset="0"/>
                <a:ea typeface="Arial" charset="0"/>
                <a:cs typeface="Arial" charset="0"/>
              </a:rPr>
              <a:t>transforming</a:t>
            </a:r>
            <a:r>
              <a:rPr lang="en-US" sz="6600" dirty="0" smtClean="0">
                <a:solidFill>
                  <a:schemeClr val="bg1">
                    <a:lumMod val="50000"/>
                  </a:schemeClr>
                </a:solidFill>
                <a:latin typeface="Arial" charset="0"/>
                <a:ea typeface="Arial" charset="0"/>
                <a:cs typeface="Arial" charset="0"/>
              </a:rPr>
              <a:t> every area of our business</a:t>
            </a:r>
            <a:endParaRPr lang="en-US" sz="66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51455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9977" y="300211"/>
            <a:ext cx="11716923" cy="1084262"/>
          </a:xfrm>
          <a:noFill/>
          <a:effectLst/>
        </p:spPr>
        <p:txBody>
          <a:bodyPr/>
          <a:lstStyle/>
          <a:p>
            <a:r>
              <a:rPr lang="en-US" sz="3200" b="1" kern="0" dirty="0" smtClean="0">
                <a:solidFill>
                  <a:schemeClr val="bg1">
                    <a:lumMod val="50000"/>
                  </a:schemeClr>
                </a:solidFill>
                <a:latin typeface="Arial" charset="0"/>
                <a:ea typeface="Arial" charset="0"/>
                <a:cs typeface="Arial" charset="0"/>
              </a:rPr>
              <a:t>Digital badges </a:t>
            </a:r>
            <a:r>
              <a:rPr lang="en-US" sz="3200" b="1" kern="0" dirty="0" smtClean="0">
                <a:solidFill>
                  <a:srgbClr val="4A88CB"/>
                </a:solidFill>
                <a:latin typeface="Arial" charset="0"/>
                <a:ea typeface="Arial" charset="0"/>
                <a:cs typeface="Arial" charset="0"/>
              </a:rPr>
              <a:t>automatically generate a digital resume </a:t>
            </a:r>
            <a:r>
              <a:rPr lang="en-US" sz="3200" b="1" kern="0" dirty="0" smtClean="0">
                <a:solidFill>
                  <a:schemeClr val="bg1">
                    <a:lumMod val="50000"/>
                  </a:schemeClr>
                </a:solidFill>
                <a:latin typeface="Arial" charset="0"/>
                <a:ea typeface="Arial" charset="0"/>
                <a:cs typeface="Arial" charset="0"/>
              </a:rPr>
              <a:t>with verified achievements . . . better than a paper resume?</a:t>
            </a:r>
            <a:endParaRPr lang="en-US" sz="3200" b="1" dirty="0">
              <a:solidFill>
                <a:schemeClr val="bg1">
                  <a:lumMod val="50000"/>
                </a:schemeClr>
              </a:solidFill>
              <a:latin typeface="Arial" charset="0"/>
              <a:ea typeface="Arial" charset="0"/>
              <a:cs typeface="Arial"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pic>
        <p:nvPicPr>
          <p:cNvPr id="3" name="Picture 2"/>
          <p:cNvPicPr>
            <a:picLocks noChangeAspect="1"/>
          </p:cNvPicPr>
          <p:nvPr/>
        </p:nvPicPr>
        <p:blipFill rotWithShape="1">
          <a:blip r:embed="rId3"/>
          <a:srcRect b="20060"/>
          <a:stretch/>
        </p:blipFill>
        <p:spPr>
          <a:xfrm>
            <a:off x="857250" y="1790056"/>
            <a:ext cx="4947524" cy="4244801"/>
          </a:xfrm>
          <a:prstGeom prst="rect">
            <a:avLst/>
          </a:prstGeom>
          <a:ln>
            <a:solidFill>
              <a:schemeClr val="bg1">
                <a:lumMod val="85000"/>
              </a:schemeClr>
            </a:solidFill>
          </a:ln>
        </p:spPr>
      </p:pic>
      <p:sp>
        <p:nvSpPr>
          <p:cNvPr id="9" name="Rectangle 8"/>
          <p:cNvSpPr/>
          <p:nvPr/>
        </p:nvSpPr>
        <p:spPr>
          <a:xfrm>
            <a:off x="7654555" y="3005621"/>
            <a:ext cx="2575500" cy="646331"/>
          </a:xfrm>
          <a:prstGeom prst="rect">
            <a:avLst/>
          </a:prstGeom>
        </p:spPr>
        <p:txBody>
          <a:bodyPr wrap="square">
            <a:spAutoFit/>
          </a:bodyPr>
          <a:lstStyle/>
          <a:p>
            <a:pPr>
              <a:defRPr/>
            </a:pPr>
            <a:r>
              <a:rPr lang="en-US" b="1" dirty="0" smtClean="0">
                <a:solidFill>
                  <a:srgbClr val="000000"/>
                </a:solidFill>
                <a:latin typeface="Arial Narrow Regular" charset="0"/>
                <a:ea typeface="Arial Narrow Regular" charset="0"/>
                <a:cs typeface="Arial Narrow Regular" charset="0"/>
              </a:rPr>
              <a:t>Bio or statement</a:t>
            </a:r>
            <a:r>
              <a:rPr lang="en-US" dirty="0" smtClean="0">
                <a:solidFill>
                  <a:srgbClr val="000000"/>
                </a:solidFill>
                <a:latin typeface="Arial Narrow Regular" charset="0"/>
                <a:ea typeface="Arial Narrow Regular" charset="0"/>
                <a:cs typeface="Arial Narrow Regular" charset="0"/>
              </a:rPr>
              <a:t> gives a brief overview</a:t>
            </a:r>
            <a:endParaRPr lang="en-US" dirty="0">
              <a:solidFill>
                <a:srgbClr val="000000"/>
              </a:solidFill>
              <a:latin typeface="Arial Narrow Regular" charset="0"/>
              <a:ea typeface="Arial Narrow Regular" charset="0"/>
              <a:cs typeface="Arial Narrow Regular" charset="0"/>
            </a:endParaRPr>
          </a:p>
        </p:txBody>
      </p:sp>
      <p:cxnSp>
        <p:nvCxnSpPr>
          <p:cNvPr id="10" name="Straight Arrow Connector 9"/>
          <p:cNvCxnSpPr>
            <a:stCxn id="9" idx="1"/>
          </p:cNvCxnSpPr>
          <p:nvPr/>
        </p:nvCxnSpPr>
        <p:spPr bwMode="auto">
          <a:xfrm flipH="1">
            <a:off x="5583067" y="3328787"/>
            <a:ext cx="2071488" cy="84408"/>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11" name="Rectangle 10"/>
          <p:cNvSpPr/>
          <p:nvPr/>
        </p:nvSpPr>
        <p:spPr>
          <a:xfrm>
            <a:off x="7654555" y="4221481"/>
            <a:ext cx="2827940" cy="923330"/>
          </a:xfrm>
          <a:prstGeom prst="rect">
            <a:avLst/>
          </a:prstGeom>
        </p:spPr>
        <p:txBody>
          <a:bodyPr wrap="square">
            <a:spAutoFit/>
          </a:bodyPr>
          <a:lstStyle/>
          <a:p>
            <a:r>
              <a:rPr lang="en-US" b="1" dirty="0" smtClean="0">
                <a:solidFill>
                  <a:srgbClr val="000000"/>
                </a:solidFill>
                <a:latin typeface="Arial Narrow Regular" charset="0"/>
                <a:ea typeface="Arial Narrow Regular" charset="0"/>
                <a:cs typeface="Arial Narrow Regular" charset="0"/>
              </a:rPr>
              <a:t>Verified credentials </a:t>
            </a:r>
            <a:r>
              <a:rPr lang="en-US" dirty="0" smtClean="0">
                <a:solidFill>
                  <a:srgbClr val="000000"/>
                </a:solidFill>
                <a:latin typeface="Arial Narrow Regular" charset="0"/>
                <a:ea typeface="Arial Narrow Regular" charset="0"/>
                <a:cs typeface="Arial Narrow Regular" charset="0"/>
              </a:rPr>
              <a:t>can be double-clicked to see specific skills and </a:t>
            </a:r>
            <a:r>
              <a:rPr lang="en-US" b="1" dirty="0" smtClean="0">
                <a:solidFill>
                  <a:srgbClr val="000000"/>
                </a:solidFill>
                <a:latin typeface="Arial Narrow Regular" charset="0"/>
                <a:ea typeface="Arial Narrow Regular" charset="0"/>
                <a:cs typeface="Arial Narrow Regular" charset="0"/>
              </a:rPr>
              <a:t>links to evidence</a:t>
            </a:r>
            <a:r>
              <a:rPr lang="en-US" dirty="0" smtClean="0">
                <a:solidFill>
                  <a:srgbClr val="000000"/>
                </a:solidFill>
                <a:latin typeface="Arial Narrow Regular" charset="0"/>
                <a:ea typeface="Arial Narrow Regular" charset="0"/>
                <a:cs typeface="Arial Narrow Regular" charset="0"/>
              </a:rPr>
              <a:t>.</a:t>
            </a:r>
            <a:endParaRPr lang="en-US" dirty="0">
              <a:solidFill>
                <a:srgbClr val="000000"/>
              </a:solidFill>
              <a:latin typeface="Arial Narrow Regular" charset="0"/>
              <a:ea typeface="Arial Narrow Regular" charset="0"/>
              <a:cs typeface="Arial Narrow Regular" charset="0"/>
            </a:endParaRPr>
          </a:p>
        </p:txBody>
      </p:sp>
      <p:cxnSp>
        <p:nvCxnSpPr>
          <p:cNvPr id="12" name="Straight Arrow Connector 11"/>
          <p:cNvCxnSpPr/>
          <p:nvPr/>
        </p:nvCxnSpPr>
        <p:spPr bwMode="auto">
          <a:xfrm flipH="1">
            <a:off x="5583066" y="4414839"/>
            <a:ext cx="2071489" cy="39657"/>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
        <p:nvSpPr>
          <p:cNvPr id="13" name="Rectangle 12"/>
          <p:cNvSpPr/>
          <p:nvPr/>
        </p:nvSpPr>
        <p:spPr>
          <a:xfrm>
            <a:off x="7654555" y="2046055"/>
            <a:ext cx="3211570" cy="646331"/>
          </a:xfrm>
          <a:prstGeom prst="rect">
            <a:avLst/>
          </a:prstGeom>
        </p:spPr>
        <p:txBody>
          <a:bodyPr wrap="square">
            <a:spAutoFit/>
          </a:bodyPr>
          <a:lstStyle/>
          <a:p>
            <a:pPr>
              <a:defRPr/>
            </a:pPr>
            <a:r>
              <a:rPr lang="en-US" b="1" dirty="0" smtClean="0">
                <a:solidFill>
                  <a:srgbClr val="000000"/>
                </a:solidFill>
                <a:latin typeface="Arial Narrow Regular" charset="0"/>
                <a:ea typeface="Arial Narrow Regular" charset="0"/>
                <a:cs typeface="Arial Narrow Regular" charset="0"/>
              </a:rPr>
              <a:t>Links to full social media profiles, </a:t>
            </a:r>
            <a:r>
              <a:rPr lang="en-US" dirty="0" smtClean="0">
                <a:solidFill>
                  <a:srgbClr val="000000"/>
                </a:solidFill>
                <a:latin typeface="Arial Narrow Regular" charset="0"/>
                <a:ea typeface="Arial Narrow Regular" charset="0"/>
                <a:cs typeface="Arial Narrow Regular" charset="0"/>
              </a:rPr>
              <a:t>like LinkedIn, Twitter and Facebook</a:t>
            </a:r>
            <a:endParaRPr lang="en-US" dirty="0">
              <a:solidFill>
                <a:srgbClr val="000000"/>
              </a:solidFill>
              <a:latin typeface="Arial Narrow Regular" charset="0"/>
              <a:ea typeface="Arial Narrow Regular" charset="0"/>
              <a:cs typeface="Arial Narrow Regular" charset="0"/>
            </a:endParaRPr>
          </a:p>
        </p:txBody>
      </p:sp>
      <p:cxnSp>
        <p:nvCxnSpPr>
          <p:cNvPr id="14" name="Straight Arrow Connector 13"/>
          <p:cNvCxnSpPr>
            <a:stCxn id="13" idx="1"/>
          </p:cNvCxnSpPr>
          <p:nvPr/>
        </p:nvCxnSpPr>
        <p:spPr bwMode="auto">
          <a:xfrm flipH="1">
            <a:off x="3157538" y="2369221"/>
            <a:ext cx="4497017" cy="281087"/>
          </a:xfrm>
          <a:prstGeom prst="straightConnector1">
            <a:avLst/>
          </a:prstGeom>
          <a:solidFill>
            <a:srgbClr val="33CCFF"/>
          </a:solidFill>
          <a:ln w="31750" cap="flat" cmpd="sng" algn="ctr">
            <a:solidFill>
              <a:srgbClr val="5B9BD5"/>
            </a:solidFill>
            <a:prstDash val="solid"/>
            <a:round/>
            <a:headEnd type="none" w="med" len="med"/>
            <a:tailEnd type="triangle"/>
          </a:ln>
          <a:effectLst/>
        </p:spPr>
      </p:cxnSp>
    </p:spTree>
    <p:extLst>
      <p:ext uri="{BB962C8B-B14F-4D97-AF65-F5344CB8AC3E}">
        <p14:creationId xmlns:p14="http://schemas.microsoft.com/office/powerpoint/2010/main" val="1049343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5" y="380129"/>
            <a:ext cx="11480800" cy="1063349"/>
          </a:xfrm>
        </p:spPr>
        <p:txBody>
          <a:bodyPr/>
          <a:lstStyle/>
          <a:p>
            <a:r>
              <a:rPr lang="en-US" sz="3200" b="1" kern="0" dirty="0" smtClean="0">
                <a:solidFill>
                  <a:schemeClr val="bg1">
                    <a:lumMod val="50000"/>
                  </a:schemeClr>
                </a:solidFill>
                <a:latin typeface="Arial" charset="0"/>
                <a:ea typeface="Arial" charset="0"/>
                <a:cs typeface="Arial" charset="0"/>
              </a:rPr>
              <a:t>Every IBM Digital Badge is embedded with links to </a:t>
            </a:r>
            <a:r>
              <a:rPr lang="en-US" sz="3200" b="1" kern="0" dirty="0" smtClean="0">
                <a:solidFill>
                  <a:srgbClr val="4A88CB"/>
                </a:solidFill>
                <a:latin typeface="Arial" charset="0"/>
                <a:ea typeface="Arial" charset="0"/>
                <a:cs typeface="Arial" charset="0"/>
              </a:rPr>
              <a:t>real-time dynamic labor market data </a:t>
            </a:r>
            <a:r>
              <a:rPr lang="en-US" sz="3200" b="1" kern="0" dirty="0" smtClean="0">
                <a:solidFill>
                  <a:schemeClr val="bg1">
                    <a:lumMod val="50000"/>
                  </a:schemeClr>
                </a:solidFill>
                <a:latin typeface="Arial" charset="0"/>
                <a:ea typeface="Arial" charset="0"/>
                <a:cs typeface="Arial" charset="0"/>
              </a:rPr>
              <a:t>– and actual job postings</a:t>
            </a:r>
            <a:endParaRPr lang="en-US" sz="3200" b="1" dirty="0">
              <a:solidFill>
                <a:schemeClr val="bg1">
                  <a:lumMod val="50000"/>
                </a:schemeClr>
              </a:solidFill>
              <a:latin typeface="Arial" charset="0"/>
              <a:ea typeface="Arial" charset="0"/>
              <a:cs typeface="Arial"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893" y="1938223"/>
            <a:ext cx="3976467" cy="4777440"/>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0786" y="1569546"/>
            <a:ext cx="4672441" cy="477744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1187839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084" y="3208057"/>
            <a:ext cx="6127595" cy="2492990"/>
          </a:xfrm>
          <a:prstGeom prst="rect">
            <a:avLst/>
          </a:prstGeom>
          <a:noFill/>
        </p:spPr>
        <p:txBody>
          <a:bodyPr wrap="square" rtlCol="0">
            <a:spAutoFit/>
          </a:bodyPr>
          <a:lstStyle/>
          <a:p>
            <a:pPr marL="285750" indent="-285750">
              <a:spcAft>
                <a:spcPts val="600"/>
              </a:spcAft>
              <a:buFont typeface="Arial" charset="0"/>
              <a:buChar char="•"/>
            </a:pPr>
            <a:r>
              <a:rPr lang="en-US" sz="1600" b="1" dirty="0" smtClean="0"/>
              <a:t>IBMers can receive college credit </a:t>
            </a:r>
            <a:r>
              <a:rPr lang="en-US" sz="1600" dirty="0" smtClean="0"/>
              <a:t>toward an online Master’s Degree for skills earned at work: </a:t>
            </a:r>
            <a:r>
              <a:rPr lang="en-US" sz="1600" u="sng" dirty="0">
                <a:hlinkClick r:id="rId3"/>
              </a:rPr>
              <a:t>http://ibm.biz/IBM-NEU-Project-Mgmt </a:t>
            </a:r>
            <a:endParaRPr lang="en-US" sz="1600" dirty="0" smtClean="0"/>
          </a:p>
          <a:p>
            <a:pPr marL="285750" indent="-285750">
              <a:spcAft>
                <a:spcPts val="600"/>
              </a:spcAft>
              <a:buFont typeface="Arial" charset="0"/>
              <a:buChar char="•"/>
            </a:pPr>
            <a:r>
              <a:rPr lang="en-US" sz="1600" b="1" dirty="0" smtClean="0"/>
              <a:t>IBM customers can also receive college credit </a:t>
            </a:r>
            <a:r>
              <a:rPr lang="en-US" sz="1600" dirty="0" smtClean="0"/>
              <a:t>through Cognitive Class toward a degree at Northeastern: </a:t>
            </a:r>
            <a:r>
              <a:rPr lang="en-US" sz="1600" dirty="0">
                <a:hlinkClick r:id="rId4"/>
              </a:rPr>
              <a:t>https://cognitiveclass.ai/northeastern</a:t>
            </a:r>
            <a:r>
              <a:rPr lang="en-US" sz="1600" dirty="0" smtClean="0">
                <a:hlinkClick r:id="rId4"/>
              </a:rPr>
              <a:t>/</a:t>
            </a:r>
            <a:r>
              <a:rPr lang="en-US" sz="1600" dirty="0"/>
              <a:t>  </a:t>
            </a:r>
          </a:p>
          <a:p>
            <a:pPr marL="285750" indent="-285750">
              <a:buFont typeface="Arial" charset="0"/>
              <a:buChar char="•"/>
            </a:pPr>
            <a:endParaRPr lang="en-US" sz="1600" dirty="0"/>
          </a:p>
          <a:p>
            <a:pPr marL="285750" lvl="1"/>
            <a:r>
              <a:rPr lang="en-US" sz="1600" i="1" dirty="0" smtClean="0"/>
              <a:t>Forbes</a:t>
            </a:r>
            <a:r>
              <a:rPr lang="en-US" sz="1600" dirty="0" smtClean="0"/>
              <a:t> sees the IBM + Northeastern program as a </a:t>
            </a:r>
            <a:r>
              <a:rPr lang="en-US" sz="1600" b="1" dirty="0" smtClean="0"/>
              <a:t>sea-change</a:t>
            </a:r>
            <a:r>
              <a:rPr lang="en-US" sz="1600" dirty="0" smtClean="0"/>
              <a:t> and is planning to publish our story in September.</a:t>
            </a:r>
          </a:p>
          <a:p>
            <a:endParaRPr lang="en-US" dirty="0" smtClean="0"/>
          </a:p>
        </p:txBody>
      </p:sp>
      <p:sp>
        <p:nvSpPr>
          <p:cNvPr id="3" name="TextBox 2"/>
          <p:cNvSpPr txBox="1"/>
          <p:nvPr/>
        </p:nvSpPr>
        <p:spPr>
          <a:xfrm>
            <a:off x="405084" y="578318"/>
            <a:ext cx="10939345" cy="1077218"/>
          </a:xfrm>
          <a:prstGeom prst="rect">
            <a:avLst/>
          </a:prstGeom>
          <a:noFill/>
        </p:spPr>
        <p:txBody>
          <a:bodyPr wrap="square" rtlCol="0">
            <a:spAutoFit/>
          </a:bodyPr>
          <a:lstStyle/>
          <a:p>
            <a:r>
              <a:rPr lang="en-US" sz="3200" b="1" dirty="0" smtClean="0">
                <a:solidFill>
                  <a:schemeClr val="bg1">
                    <a:lumMod val="50000"/>
                  </a:schemeClr>
                </a:solidFill>
                <a:latin typeface="Arial" charset="0"/>
                <a:ea typeface="Arial" charset="0"/>
                <a:cs typeface="Arial" charset="0"/>
              </a:rPr>
              <a:t>IBM Digital Badges now count for </a:t>
            </a:r>
            <a:r>
              <a:rPr lang="en-US" sz="3200" b="1" dirty="0" smtClean="0">
                <a:solidFill>
                  <a:srgbClr val="4A88CB"/>
                </a:solidFill>
                <a:latin typeface="Arial" charset="0"/>
                <a:ea typeface="Arial" charset="0"/>
                <a:cs typeface="Arial" charset="0"/>
              </a:rPr>
              <a:t>college credit </a:t>
            </a:r>
            <a:r>
              <a:rPr lang="en-US" sz="3200" b="1" dirty="0" smtClean="0">
                <a:solidFill>
                  <a:schemeClr val="bg1">
                    <a:lumMod val="50000"/>
                  </a:schemeClr>
                </a:solidFill>
                <a:latin typeface="Arial" charset="0"/>
                <a:ea typeface="Arial" charset="0"/>
                <a:cs typeface="Arial" charset="0"/>
              </a:rPr>
              <a:t>at Northeastern University, a Tier 1 U.S. school</a:t>
            </a:r>
            <a:endParaRPr lang="en-US" sz="3200" b="1" dirty="0">
              <a:solidFill>
                <a:schemeClr val="bg1">
                  <a:lumMod val="50000"/>
                </a:schemeClr>
              </a:solidFill>
              <a:latin typeface="Arial" charset="0"/>
              <a:ea typeface="Arial" charset="0"/>
              <a:cs typeface="Arial" charset="0"/>
            </a:endParaRPr>
          </a:p>
        </p:txBody>
      </p:sp>
      <p:sp>
        <p:nvSpPr>
          <p:cNvPr id="5" name="Rectangle 4"/>
          <p:cNvSpPr/>
          <p:nvPr/>
        </p:nvSpPr>
        <p:spPr>
          <a:xfrm>
            <a:off x="405084" y="1910677"/>
            <a:ext cx="5940910" cy="923330"/>
          </a:xfrm>
          <a:prstGeom prst="rect">
            <a:avLst/>
          </a:prstGeom>
        </p:spPr>
        <p:txBody>
          <a:bodyPr wrap="square">
            <a:spAutoFit/>
          </a:bodyPr>
          <a:lstStyle/>
          <a:p>
            <a:r>
              <a:rPr lang="en-US" dirty="0"/>
              <a:t>Because of IBM Digital Badges, we now have a common language and a verifiable credential mechanism to connect industry skills with institutional </a:t>
            </a:r>
            <a:r>
              <a:rPr lang="en-US" dirty="0" smtClean="0"/>
              <a:t>skills:</a:t>
            </a:r>
            <a:endParaRPr lang="en-US" dirty="0"/>
          </a:p>
        </p:txBody>
      </p:sp>
      <p:sp>
        <p:nvSpPr>
          <p:cNvPr id="6" name="Rectangle 5"/>
          <p:cNvSpPr/>
          <p:nvPr/>
        </p:nvSpPr>
        <p:spPr>
          <a:xfrm>
            <a:off x="452632" y="5632188"/>
            <a:ext cx="6096000" cy="738664"/>
          </a:xfrm>
          <a:prstGeom prst="rect">
            <a:avLst/>
          </a:prstGeom>
        </p:spPr>
        <p:txBody>
          <a:bodyPr>
            <a:spAutoFit/>
          </a:bodyPr>
          <a:lstStyle/>
          <a:p>
            <a:r>
              <a:rPr lang="en-US" sz="1400" i="1" dirty="0"/>
              <a:t>Prior learning </a:t>
            </a:r>
            <a:r>
              <a:rPr lang="en-US" sz="1400" i="1" dirty="0" smtClean="0"/>
              <a:t>not only benefits your professional career; it now had value in the market</a:t>
            </a:r>
            <a:r>
              <a:rPr lang="en-US" sz="1400" i="1" smtClean="0"/>
              <a:t>. </a:t>
            </a:r>
            <a:r>
              <a:rPr lang="en-US" sz="1400" i="1" dirty="0" smtClean="0"/>
              <a:t>With </a:t>
            </a:r>
            <a:r>
              <a:rPr lang="en-US" sz="1400" i="1" dirty="0"/>
              <a:t>Digital badges, we </a:t>
            </a:r>
            <a:r>
              <a:rPr lang="en-US" sz="1400" i="1" dirty="0" smtClean="0"/>
              <a:t>can now translate </a:t>
            </a:r>
            <a:r>
              <a:rPr lang="en-US" sz="1400" i="1" dirty="0"/>
              <a:t>those skills into prior learning </a:t>
            </a:r>
            <a:r>
              <a:rPr lang="en-US" sz="1400" i="1" dirty="0" smtClean="0"/>
              <a:t>credits.</a:t>
            </a:r>
            <a:endParaRPr lang="en-US" sz="1400" i="1"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5747" y="2068454"/>
            <a:ext cx="4059362" cy="3316749"/>
          </a:xfrm>
          <a:prstGeom prst="rect">
            <a:avLst/>
          </a:prstGeom>
          <a:ln>
            <a:solidFill>
              <a:schemeClr val="tx1">
                <a:lumMod val="50000"/>
                <a:lumOff val="50000"/>
              </a:schemeClr>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5864" y="3223366"/>
            <a:ext cx="3784841" cy="2408822"/>
          </a:xfrm>
          <a:prstGeom prst="rect">
            <a:avLst/>
          </a:prstGeom>
          <a:ln>
            <a:solidFill>
              <a:schemeClr val="tx1">
                <a:lumMod val="50000"/>
                <a:lumOff val="50000"/>
              </a:schemeClr>
            </a:solidFill>
          </a:ln>
        </p:spPr>
      </p:pic>
      <p:pic>
        <p:nvPicPr>
          <p:cNvPr id="11" name="Picture 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453" y="4264985"/>
            <a:ext cx="3997325" cy="2240436"/>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101881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80" cy="5943600"/>
          </a:xfrm>
          <a:prstGeom prst="rect">
            <a:avLst/>
          </a:prstGeom>
        </p:spPr>
      </p:pic>
      <p:sp>
        <p:nvSpPr>
          <p:cNvPr id="5" name="Pentagon 4"/>
          <p:cNvSpPr/>
          <p:nvPr/>
        </p:nvSpPr>
        <p:spPr>
          <a:xfrm rot="5400000">
            <a:off x="433956" y="774084"/>
            <a:ext cx="4075563" cy="2527396"/>
          </a:xfrm>
          <a:prstGeom prst="homePlate">
            <a:avLst/>
          </a:prstGeom>
          <a:solidFill>
            <a:srgbClr val="4A88CB">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028700" y="190501"/>
            <a:ext cx="2886075" cy="2486024"/>
          </a:xfrm>
          <a:noFill/>
        </p:spPr>
        <p:txBody>
          <a:bodyPr vert="horz" lIns="91440" tIns="45720" rIns="91440" bIns="45720" rtlCol="0" anchor="ctr">
            <a:normAutofit/>
          </a:bodyPr>
          <a:lstStyle/>
          <a:p>
            <a:pPr algn="ctr" eaLnBrk="1" hangingPunct="1"/>
            <a:r>
              <a:rPr lang="en-US" sz="3300" b="1" dirty="0">
                <a:solidFill>
                  <a:schemeClr val="bg1"/>
                </a:solidFill>
                <a:latin typeface="+mj-lt"/>
              </a:rPr>
              <a:t>IBM’s digital credential strategy is influencing public policy</a:t>
            </a:r>
          </a:p>
        </p:txBody>
      </p:sp>
      <p:sp>
        <p:nvSpPr>
          <p:cNvPr id="8" name="TextBox 7"/>
          <p:cNvSpPr txBox="1"/>
          <p:nvPr/>
        </p:nvSpPr>
        <p:spPr>
          <a:xfrm>
            <a:off x="800100" y="5981723"/>
            <a:ext cx="9729788" cy="646331"/>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US Department of Labor, US Department of Education, US Chamber of Commerce have incorporated IBM’s strategy into their policy discussions.</a:t>
            </a:r>
          </a:p>
        </p:txBody>
      </p:sp>
      <p:sp>
        <p:nvSpPr>
          <p:cNvPr id="9" name="Footer Placeholder 8"/>
          <p:cNvSpPr>
            <a:spLocks noGrp="1"/>
          </p:cNvSpPr>
          <p:nvPr>
            <p:ph type="ftr" sz="quarter" idx="11"/>
          </p:nvPr>
        </p:nvSpPr>
        <p:spPr>
          <a:xfrm>
            <a:off x="4165590" y="6543676"/>
            <a:ext cx="3860800" cy="365125"/>
          </a:xfrm>
        </p:spPr>
        <p:txBody>
          <a:bodyPr/>
          <a:lstStyle/>
          <a:p>
            <a:pPr>
              <a:defRPr/>
            </a:pPr>
            <a:r>
              <a:rPr lang="en-US">
                <a:solidFill>
                  <a:prstClr val="black">
                    <a:tint val="75000"/>
                  </a:prstClr>
                </a:solidFill>
              </a:rPr>
              <a:t>IBM Training &amp; Skills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
        <p:nvSpPr>
          <p:cNvPr id="10" name="Oval 9"/>
          <p:cNvSpPr/>
          <p:nvPr/>
        </p:nvSpPr>
        <p:spPr>
          <a:xfrm>
            <a:off x="1602922" y="3082762"/>
            <a:ext cx="1692322" cy="1692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28403" y="3114675"/>
            <a:ext cx="1670304" cy="1670304"/>
            <a:chOff x="-2255901" y="2516982"/>
            <a:chExt cx="1670304" cy="1670304"/>
          </a:xfrm>
        </p:grpSpPr>
        <p:sp>
          <p:nvSpPr>
            <p:cNvPr id="4" name="Oval 3"/>
            <p:cNvSpPr/>
            <p:nvPr/>
          </p:nvSpPr>
          <p:spPr>
            <a:xfrm>
              <a:off x="-2237518" y="2516982"/>
              <a:ext cx="1633538" cy="1633538"/>
            </a:xfrm>
            <a:prstGeom prst="ellipse">
              <a:avLst/>
            </a:prstGeom>
            <a:solidFill>
              <a:schemeClr val="accent5">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5901" y="2516982"/>
              <a:ext cx="1670304" cy="1670304"/>
            </a:xfrm>
            <a:prstGeom prst="rect">
              <a:avLst/>
            </a:prstGeom>
          </p:spPr>
        </p:pic>
      </p:grpSp>
    </p:spTree>
    <p:extLst>
      <p:ext uri="{BB962C8B-B14F-4D97-AF65-F5344CB8AC3E}">
        <p14:creationId xmlns:p14="http://schemas.microsoft.com/office/powerpoint/2010/main" val="2966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6248" y="2402216"/>
            <a:ext cx="10515600" cy="1107996"/>
          </a:xfrm>
          <a:prstGeom prst="rect">
            <a:avLst/>
          </a:prstGeom>
          <a:noFill/>
        </p:spPr>
        <p:txBody>
          <a:bodyPr wrap="square" rtlCol="0">
            <a:spAutoFit/>
          </a:bodyPr>
          <a:lstStyle/>
          <a:p>
            <a:pPr algn="ctr"/>
            <a:r>
              <a:rPr lang="en-US" sz="6600" dirty="0" smtClean="0">
                <a:solidFill>
                  <a:schemeClr val="bg1">
                    <a:lumMod val="50000"/>
                  </a:schemeClr>
                </a:solidFill>
                <a:latin typeface="Arial" charset="0"/>
                <a:ea typeface="Arial" charset="0"/>
                <a:cs typeface="Arial" charset="0"/>
              </a:rPr>
              <a:t>Lessons learned</a:t>
            </a:r>
            <a:endParaRPr lang="en-US" sz="66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88197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98286" y="589101"/>
            <a:ext cx="11393714" cy="1019175"/>
          </a:xfrm>
        </p:spPr>
        <p:txBody>
          <a:bodyPr/>
          <a:lstStyle/>
          <a:p>
            <a:r>
              <a:rPr lang="en-US" sz="3200" b="1" dirty="0" smtClean="0">
                <a:solidFill>
                  <a:schemeClr val="bg1">
                    <a:lumMod val="50000"/>
                  </a:schemeClr>
                </a:solidFill>
                <a:latin typeface="Arial" charset="0"/>
                <a:ea typeface="Arial" charset="0"/>
                <a:cs typeface="Arial" charset="0"/>
              </a:rPr>
              <a:t>Through </a:t>
            </a:r>
            <a:r>
              <a:rPr lang="en-US" sz="3200" b="1" dirty="0" smtClean="0">
                <a:solidFill>
                  <a:srgbClr val="4A88CB"/>
                </a:solidFill>
                <a:latin typeface="Arial" charset="0"/>
                <a:ea typeface="Arial" charset="0"/>
                <a:cs typeface="Arial" charset="0"/>
              </a:rPr>
              <a:t>trial and error</a:t>
            </a:r>
            <a:r>
              <a:rPr lang="en-US" sz="3200" b="1" dirty="0" smtClean="0">
                <a:solidFill>
                  <a:schemeClr val="bg1">
                    <a:lumMod val="50000"/>
                  </a:schemeClr>
                </a:solidFill>
                <a:latin typeface="Arial" charset="0"/>
                <a:ea typeface="Arial" charset="0"/>
                <a:cs typeface="Arial" charset="0"/>
              </a:rPr>
              <a:t>, we learned what works and what does not. Here are important takeaways: </a:t>
            </a:r>
            <a:endParaRPr lang="en-US" sz="3200" b="1" dirty="0">
              <a:solidFill>
                <a:schemeClr val="bg1">
                  <a:lumMod val="50000"/>
                </a:schemeClr>
              </a:solidFill>
              <a:latin typeface="Arial" charset="0"/>
              <a:ea typeface="Arial" charset="0"/>
              <a:cs typeface="Arial" charset="0"/>
            </a:endParaRPr>
          </a:p>
        </p:txBody>
      </p:sp>
      <p:sp>
        <p:nvSpPr>
          <p:cNvPr id="4" name="Content Placeholder 3"/>
          <p:cNvSpPr>
            <a:spLocks noGrp="1"/>
          </p:cNvSpPr>
          <p:nvPr>
            <p:ph sz="half" idx="4294967295"/>
          </p:nvPr>
        </p:nvSpPr>
        <p:spPr>
          <a:xfrm>
            <a:off x="550281" y="2307792"/>
            <a:ext cx="5384800" cy="3492435"/>
          </a:xfrm>
        </p:spPr>
        <p:txBody>
          <a:bodyPr>
            <a:normAutofit/>
          </a:bodyPr>
          <a:lstStyle/>
          <a:p>
            <a:pPr marL="514350" indent="-514350">
              <a:buClr>
                <a:srgbClr val="4A88CB"/>
              </a:buClr>
              <a:buSzPct val="110000"/>
              <a:buFont typeface="+mj-lt"/>
              <a:buAutoNum type="arabicPeriod"/>
            </a:pPr>
            <a:r>
              <a:rPr lang="en-US" sz="2400" dirty="0">
                <a:latin typeface="Arial" charset="0"/>
                <a:ea typeface="Arial" charset="0"/>
                <a:cs typeface="Arial" charset="0"/>
              </a:rPr>
              <a:t>Develop a solid communication </a:t>
            </a:r>
            <a:r>
              <a:rPr lang="en-US" sz="2400" dirty="0" smtClean="0">
                <a:latin typeface="Arial" charset="0"/>
                <a:ea typeface="Arial" charset="0"/>
                <a:cs typeface="Arial" charset="0"/>
              </a:rPr>
              <a:t>plan with persuasive language. </a:t>
            </a:r>
            <a:endParaRPr lang="en-US" sz="2400" dirty="0">
              <a:latin typeface="Arial" charset="0"/>
              <a:ea typeface="Arial" charset="0"/>
              <a:cs typeface="Arial" charset="0"/>
            </a:endParaRPr>
          </a:p>
          <a:p>
            <a:pPr marL="514350" indent="-514350">
              <a:buClr>
                <a:srgbClr val="4A88CB"/>
              </a:buClr>
              <a:buSzPct val="110000"/>
              <a:buFont typeface="+mj-lt"/>
              <a:buAutoNum type="arabicPeriod"/>
            </a:pPr>
            <a:r>
              <a:rPr lang="en-US" sz="2400" dirty="0" smtClean="0">
                <a:latin typeface="Arial" charset="0"/>
                <a:ea typeface="Arial" charset="0"/>
                <a:cs typeface="Arial" charset="0"/>
              </a:rPr>
              <a:t>Develop measures of success.</a:t>
            </a:r>
            <a:endParaRPr lang="en-US" sz="2400" dirty="0">
              <a:latin typeface="Arial" charset="0"/>
              <a:ea typeface="Arial" charset="0"/>
              <a:cs typeface="Arial" charset="0"/>
            </a:endParaRPr>
          </a:p>
          <a:p>
            <a:pPr marL="514350" indent="-514350">
              <a:buClr>
                <a:srgbClr val="4A88CB"/>
              </a:buClr>
              <a:buSzPct val="110000"/>
              <a:buFont typeface="+mj-lt"/>
              <a:buAutoNum type="arabicPeriod"/>
            </a:pPr>
            <a:r>
              <a:rPr lang="en-US" sz="2400" dirty="0" smtClean="0">
                <a:latin typeface="Arial" charset="0"/>
                <a:ea typeface="Arial" charset="0"/>
                <a:cs typeface="Arial" charset="0"/>
              </a:rPr>
              <a:t>Badge what you have.</a:t>
            </a:r>
          </a:p>
          <a:p>
            <a:pPr marL="514350" indent="-514350">
              <a:buClr>
                <a:srgbClr val="4A88CB"/>
              </a:buClr>
              <a:buSzPct val="110000"/>
              <a:buFont typeface="+mj-lt"/>
              <a:buAutoNum type="arabicPeriod"/>
            </a:pPr>
            <a:r>
              <a:rPr lang="en-US" sz="2400" dirty="0" smtClean="0">
                <a:latin typeface="Arial" charset="0"/>
                <a:ea typeface="Arial" charset="0"/>
                <a:cs typeface="Arial" charset="0"/>
              </a:rPr>
              <a:t>Provide </a:t>
            </a:r>
            <a:r>
              <a:rPr lang="en-US" sz="2400" dirty="0">
                <a:latin typeface="Arial" charset="0"/>
                <a:ea typeface="Arial" charset="0"/>
                <a:cs typeface="Arial" charset="0"/>
              </a:rPr>
              <a:t>strong benefits statements (marketing) into the intro letter to badge earner.</a:t>
            </a:r>
          </a:p>
        </p:txBody>
      </p:sp>
      <p:sp>
        <p:nvSpPr>
          <p:cNvPr id="5" name="Content Placeholder 4"/>
          <p:cNvSpPr>
            <a:spLocks noGrp="1"/>
          </p:cNvSpPr>
          <p:nvPr>
            <p:ph sz="half" idx="4294967295"/>
          </p:nvPr>
        </p:nvSpPr>
        <p:spPr>
          <a:xfrm>
            <a:off x="6482839" y="2307793"/>
            <a:ext cx="5384800" cy="3336318"/>
          </a:xfrm>
        </p:spPr>
        <p:txBody>
          <a:bodyPr>
            <a:noAutofit/>
          </a:bodyPr>
          <a:lstStyle/>
          <a:p>
            <a:pPr marL="514350" indent="-514350">
              <a:buClr>
                <a:srgbClr val="4A88CB"/>
              </a:buClr>
              <a:buSzPct val="110000"/>
              <a:buFont typeface="+mj-lt"/>
              <a:buAutoNum type="arabicPeriod" startAt="5"/>
            </a:pPr>
            <a:r>
              <a:rPr lang="en-US" sz="2400" dirty="0" smtClean="0">
                <a:latin typeface="Arial" charset="0"/>
                <a:ea typeface="Arial" charset="0"/>
                <a:cs typeface="Arial" charset="0"/>
              </a:rPr>
              <a:t>Keep it simple and flexible.</a:t>
            </a:r>
            <a:endParaRPr lang="en-US" sz="2400" dirty="0">
              <a:latin typeface="Arial" charset="0"/>
              <a:ea typeface="Arial" charset="0"/>
              <a:cs typeface="Arial" charset="0"/>
            </a:endParaRPr>
          </a:p>
          <a:p>
            <a:pPr marL="514350" indent="-514350">
              <a:buClr>
                <a:srgbClr val="4A88CB"/>
              </a:buClr>
              <a:buSzPct val="110000"/>
              <a:buFont typeface="+mj-lt"/>
              <a:buAutoNum type="arabicPeriod" startAt="5"/>
            </a:pPr>
            <a:r>
              <a:rPr lang="en-US" sz="2400" dirty="0">
                <a:latin typeface="Arial" charset="0"/>
                <a:ea typeface="Arial" charset="0"/>
                <a:cs typeface="Arial" charset="0"/>
              </a:rPr>
              <a:t>Add </a:t>
            </a:r>
            <a:r>
              <a:rPr lang="en-US" sz="2400" dirty="0" smtClean="0">
                <a:latin typeface="Arial" charset="0"/>
                <a:ea typeface="Arial" charset="0"/>
                <a:cs typeface="Arial" charset="0"/>
              </a:rPr>
              <a:t>progression and engagement paths </a:t>
            </a:r>
            <a:r>
              <a:rPr lang="en-US" sz="2400" dirty="0">
                <a:latin typeface="Arial" charset="0"/>
                <a:ea typeface="Arial" charset="0"/>
                <a:cs typeface="Arial" charset="0"/>
              </a:rPr>
              <a:t>into </a:t>
            </a:r>
            <a:r>
              <a:rPr lang="en-US" sz="2400" dirty="0" smtClean="0">
                <a:latin typeface="Arial" charset="0"/>
                <a:ea typeface="Arial" charset="0"/>
                <a:cs typeface="Arial" charset="0"/>
              </a:rPr>
              <a:t>every badge.</a:t>
            </a:r>
            <a:endParaRPr lang="en-US" sz="2400" dirty="0">
              <a:latin typeface="Arial" charset="0"/>
              <a:ea typeface="Arial" charset="0"/>
              <a:cs typeface="Arial" charset="0"/>
            </a:endParaRPr>
          </a:p>
          <a:p>
            <a:pPr marL="514350" indent="-514350">
              <a:buClr>
                <a:srgbClr val="4A88CB"/>
              </a:buClr>
              <a:buSzPct val="110000"/>
              <a:buFont typeface="+mj-lt"/>
              <a:buAutoNum type="arabicPeriod" startAt="5"/>
            </a:pPr>
            <a:r>
              <a:rPr lang="en-US" sz="2400" dirty="0" smtClean="0">
                <a:latin typeface="Arial" charset="0"/>
                <a:ea typeface="Arial" charset="0"/>
                <a:cs typeface="Arial" charset="0"/>
              </a:rPr>
              <a:t>Metadata matters, from skills tags to links of evidence.</a:t>
            </a:r>
            <a:endParaRPr lang="en-US" sz="2400" dirty="0">
              <a:latin typeface="Arial" charset="0"/>
              <a:ea typeface="Arial" charset="0"/>
              <a:cs typeface="Arial" charset="0"/>
            </a:endParaRPr>
          </a:p>
          <a:p>
            <a:pPr marL="514350" indent="-514350">
              <a:buClr>
                <a:srgbClr val="4A88CB"/>
              </a:buClr>
              <a:buSzPct val="110000"/>
              <a:buFont typeface="+mj-lt"/>
              <a:buAutoNum type="arabicPeriod" startAt="5"/>
            </a:pPr>
            <a:r>
              <a:rPr lang="en-US" sz="2400" dirty="0">
                <a:latin typeface="Arial" charset="0"/>
                <a:ea typeface="Arial" charset="0"/>
                <a:cs typeface="Arial" charset="0"/>
              </a:rPr>
              <a:t>Names are important: </a:t>
            </a:r>
            <a:r>
              <a:rPr lang="en-US" sz="2400" dirty="0" smtClean="0">
                <a:latin typeface="Arial" charset="0"/>
                <a:ea typeface="Arial" charset="0"/>
                <a:cs typeface="Arial" charset="0"/>
              </a:rPr>
              <a:t>Nobody </a:t>
            </a:r>
            <a:r>
              <a:rPr lang="en-US" sz="2400" dirty="0">
                <a:latin typeface="Arial" charset="0"/>
                <a:ea typeface="Arial" charset="0"/>
                <a:cs typeface="Arial" charset="0"/>
              </a:rPr>
              <a:t>wants a “newbie” badge.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Tree>
    <p:extLst>
      <p:ext uri="{BB962C8B-B14F-4D97-AF65-F5344CB8AC3E}">
        <p14:creationId xmlns:p14="http://schemas.microsoft.com/office/powerpoint/2010/main" val="133967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91" y="6226675"/>
            <a:ext cx="1047713" cy="549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235" t="17349" r="5761" b="32408"/>
          <a:stretch/>
        </p:blipFill>
        <p:spPr>
          <a:xfrm>
            <a:off x="10866125" y="6272915"/>
            <a:ext cx="1160775" cy="516223"/>
          </a:xfrm>
          <a:prstGeom prst="rect">
            <a:avLst/>
          </a:prstGeom>
        </p:spPr>
      </p:pic>
      <p:sp>
        <p:nvSpPr>
          <p:cNvPr id="5" name="TextBox 4"/>
          <p:cNvSpPr txBox="1"/>
          <p:nvPr/>
        </p:nvSpPr>
        <p:spPr>
          <a:xfrm>
            <a:off x="4996664" y="1982126"/>
            <a:ext cx="6773056" cy="2893748"/>
          </a:xfrm>
          <a:prstGeom prst="rect">
            <a:avLst/>
          </a:prstGeom>
        </p:spPr>
        <p:txBody>
          <a:bodyPr vert="horz" lIns="91440" tIns="45720" rIns="91440" bIns="45720" rtlCol="0" anchor="ctr">
            <a:normAutofit/>
          </a:bodyPr>
          <a:lstStyle/>
          <a:p>
            <a:pPr marL="342900" indent="-228600" eaLnBrk="1" fontAlgn="base" hangingPunct="1">
              <a:lnSpc>
                <a:spcPct val="90000"/>
              </a:lnSpc>
              <a:spcBef>
                <a:spcPct val="0"/>
              </a:spcBef>
              <a:spcAft>
                <a:spcPts val="1200"/>
              </a:spcAft>
              <a:buFont typeface="Arial" panose="020B0604020202020204" pitchFamily="34" charset="0"/>
              <a:buChar char="•"/>
            </a:pPr>
            <a:r>
              <a:rPr lang="en-US" sz="2400" b="1" dirty="0">
                <a:solidFill>
                  <a:srgbClr val="4A88CB"/>
                </a:solidFill>
              </a:rPr>
              <a:t>Website: </a:t>
            </a:r>
            <a:r>
              <a:rPr lang="en-US" sz="2400" b="1" u="sng" dirty="0">
                <a:solidFill>
                  <a:srgbClr val="4A88CB"/>
                </a:solidFill>
              </a:rPr>
              <a:t>ibm.com/badging</a:t>
            </a:r>
          </a:p>
          <a:p>
            <a:pPr marL="342900" indent="-228600" fontAlgn="base">
              <a:lnSpc>
                <a:spcPct val="90000"/>
              </a:lnSpc>
              <a:spcBef>
                <a:spcPct val="0"/>
              </a:spcBef>
              <a:spcAft>
                <a:spcPts val="1200"/>
              </a:spcAft>
              <a:buFont typeface="Arial" panose="020B0604020202020204" pitchFamily="34" charset="0"/>
              <a:buChar char="•"/>
            </a:pPr>
            <a:r>
              <a:rPr lang="en-US" sz="2400" b="1" dirty="0">
                <a:solidFill>
                  <a:srgbClr val="4A88CB"/>
                </a:solidFill>
              </a:rPr>
              <a:t>Twitter</a:t>
            </a:r>
            <a:r>
              <a:rPr lang="en-US" sz="2400" b="1" dirty="0" smtClean="0">
                <a:solidFill>
                  <a:srgbClr val="4A88CB"/>
                </a:solidFill>
              </a:rPr>
              <a:t>: </a:t>
            </a:r>
            <a:r>
              <a:rPr lang="en-US" sz="2400" b="1" u="sng" dirty="0" smtClean="0">
                <a:solidFill>
                  <a:srgbClr val="4A88CB"/>
                </a:solidFill>
              </a:rPr>
              <a:t>@</a:t>
            </a:r>
            <a:r>
              <a:rPr lang="en-US" sz="2400" b="1" u="sng" dirty="0" err="1" smtClean="0">
                <a:solidFill>
                  <a:srgbClr val="4A88CB"/>
                </a:solidFill>
              </a:rPr>
              <a:t>danielsje</a:t>
            </a:r>
            <a:endParaRPr lang="en-US" sz="2400" b="1" u="sng" dirty="0" smtClean="0">
              <a:solidFill>
                <a:srgbClr val="4A88CB"/>
              </a:solidFill>
            </a:endParaRPr>
          </a:p>
          <a:p>
            <a:pPr marL="342900" indent="-228600" fontAlgn="base">
              <a:lnSpc>
                <a:spcPct val="90000"/>
              </a:lnSpc>
              <a:spcBef>
                <a:spcPct val="0"/>
              </a:spcBef>
              <a:spcAft>
                <a:spcPts val="1200"/>
              </a:spcAft>
              <a:buFont typeface="Arial" panose="020B0604020202020204" pitchFamily="34" charset="0"/>
              <a:buChar char="•"/>
            </a:pPr>
            <a:r>
              <a:rPr lang="en-US" sz="2400" b="1" dirty="0" smtClean="0">
                <a:solidFill>
                  <a:srgbClr val="4A88CB"/>
                </a:solidFill>
              </a:rPr>
              <a:t>LinkedIn</a:t>
            </a:r>
            <a:r>
              <a:rPr lang="en-US" sz="2400" b="1" dirty="0">
                <a:solidFill>
                  <a:srgbClr val="4A88CB"/>
                </a:solidFill>
              </a:rPr>
              <a:t>: </a:t>
            </a:r>
            <a:r>
              <a:rPr lang="en-US" sz="2400" b="1" u="sng" dirty="0">
                <a:solidFill>
                  <a:srgbClr val="4A88CB"/>
                </a:solidFill>
              </a:rPr>
              <a:t>https://www.linkedin.com/in/danielsje</a:t>
            </a:r>
          </a:p>
          <a:p>
            <a:pPr marL="342900" indent="-228600" fontAlgn="base">
              <a:lnSpc>
                <a:spcPct val="90000"/>
              </a:lnSpc>
              <a:spcBef>
                <a:spcPct val="0"/>
              </a:spcBef>
              <a:spcAft>
                <a:spcPts val="1200"/>
              </a:spcAft>
              <a:buFont typeface="Arial" panose="020B0604020202020204" pitchFamily="34" charset="0"/>
              <a:buChar char="•"/>
            </a:pPr>
            <a:r>
              <a:rPr lang="en-US" sz="2400" b="1" u="sng" dirty="0" err="1" smtClean="0">
                <a:solidFill>
                  <a:srgbClr val="4A88CB"/>
                </a:solidFill>
              </a:rPr>
              <a:t>IBM:danielsj@us.ibm.com</a:t>
            </a:r>
            <a:endParaRPr lang="en-US" sz="2400" b="1" u="sng" dirty="0">
              <a:solidFill>
                <a:srgbClr val="4A88CB"/>
              </a:solidFill>
            </a:endParaRPr>
          </a:p>
        </p:txBody>
      </p:sp>
      <p:sp>
        <p:nvSpPr>
          <p:cNvPr id="2" name="TextBox 1"/>
          <p:cNvSpPr txBox="1"/>
          <p:nvPr/>
        </p:nvSpPr>
        <p:spPr>
          <a:xfrm>
            <a:off x="688253" y="963877"/>
            <a:ext cx="3915771" cy="4930246"/>
          </a:xfrm>
          <a:prstGeom prst="rect">
            <a:avLst/>
          </a:prstGeom>
        </p:spPr>
        <p:txBody>
          <a:bodyPr vert="horz" lIns="91440" tIns="45720" rIns="91440" bIns="45720" rtlCol="0" anchor="ctr">
            <a:normAutofit/>
          </a:bodyPr>
          <a:lstStyle/>
          <a:p>
            <a:pPr algn="r" eaLnBrk="1" fontAlgn="base" hangingPunct="1">
              <a:lnSpc>
                <a:spcPct val="90000"/>
              </a:lnSpc>
              <a:spcAft>
                <a:spcPct val="0"/>
              </a:spcAft>
            </a:pPr>
            <a:r>
              <a:rPr lang="en-US" sz="5400" b="1" kern="1200" dirty="0">
                <a:solidFill>
                  <a:srgbClr val="4A88CB"/>
                </a:solidFill>
                <a:latin typeface="Arial" charset="0"/>
                <a:ea typeface="Arial" charset="0"/>
                <a:cs typeface="Arial" charset="0"/>
              </a:rPr>
              <a:t>Thank you!</a:t>
            </a:r>
          </a:p>
        </p:txBody>
      </p:sp>
      <p:cxnSp>
        <p:nvCxnSpPr>
          <p:cNvPr id="4" name="Straight Connector 3"/>
          <p:cNvCxnSpPr/>
          <p:nvPr/>
        </p:nvCxnSpPr>
        <p:spPr>
          <a:xfrm>
            <a:off x="4914895" y="2443163"/>
            <a:ext cx="0" cy="2028825"/>
          </a:xfrm>
          <a:prstGeom prst="line">
            <a:avLst/>
          </a:prstGeom>
          <a:ln w="25400">
            <a:solidFill>
              <a:srgbClr val="4A88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9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IBM's </a:t>
            </a:r>
            <a:r>
              <a:rPr lang="en-US" dirty="0" smtClean="0"/>
              <a:t>Commitment to New Collar</a:t>
            </a:r>
            <a:br>
              <a:rPr lang="en-US" dirty="0" smtClean="0"/>
            </a:br>
            <a:r>
              <a:rPr lang="en-US" dirty="0" smtClean="0"/>
              <a:t/>
            </a:r>
            <a:br>
              <a:rPr lang="en-US" dirty="0" smtClean="0"/>
            </a:br>
            <a:r>
              <a:rPr lang="en-US" dirty="0" smtClean="0"/>
              <a:t> </a:t>
            </a:r>
            <a:r>
              <a:rPr lang="en-US" sz="3600" dirty="0"/>
              <a:t>Joanna </a:t>
            </a:r>
            <a:r>
              <a:rPr lang="en-US" sz="3600" dirty="0" smtClean="0"/>
              <a:t>Daly</a:t>
            </a:r>
            <a:br>
              <a:rPr lang="en-US" sz="3600" dirty="0" smtClean="0"/>
            </a:br>
            <a:r>
              <a:rPr lang="en-US" sz="3600" dirty="0" smtClean="0"/>
              <a:t>VP, Talent</a:t>
            </a:r>
            <a:endParaRPr lang="en-US" dirty="0">
              <a:solidFill>
                <a:schemeClr val="accent3"/>
              </a:solidFill>
            </a:endParaRPr>
          </a:p>
        </p:txBody>
      </p:sp>
      <p:sp>
        <p:nvSpPr>
          <p:cNvPr id="5" name="Slide Number Placeholder 4"/>
          <p:cNvSpPr>
            <a:spLocks noGrp="1"/>
          </p:cNvSpPr>
          <p:nvPr>
            <p:ph type="sldNum" sz="quarter" idx="12"/>
          </p:nvPr>
        </p:nvSpPr>
        <p:spPr/>
        <p:txBody>
          <a:bodyPr/>
          <a:lstStyle/>
          <a:p>
            <a:fld id="{E8D93D3A-958C-4E5C-B0D4-4CA4B8D01990}" type="slidenum">
              <a:rPr lang="en-US" smtClean="0"/>
              <a:t>3</a:t>
            </a:fld>
            <a:endParaRPr lang="en-US"/>
          </a:p>
        </p:txBody>
      </p:sp>
    </p:spTree>
    <p:extLst>
      <p:ext uri="{BB962C8B-B14F-4D97-AF65-F5344CB8AC3E}">
        <p14:creationId xmlns:p14="http://schemas.microsoft.com/office/powerpoint/2010/main" val="177593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Q&amp;A</a:t>
            </a:r>
            <a:endParaRPr lang="en-US" dirty="0"/>
          </a:p>
        </p:txBody>
      </p:sp>
      <p:sp>
        <p:nvSpPr>
          <p:cNvPr id="2" name="Slide Number Placeholder 1"/>
          <p:cNvSpPr>
            <a:spLocks noGrp="1"/>
          </p:cNvSpPr>
          <p:nvPr>
            <p:ph type="sldNum" sz="quarter" idx="12"/>
          </p:nvPr>
        </p:nvSpPr>
        <p:spPr/>
        <p:txBody>
          <a:bodyPr/>
          <a:lstStyle/>
          <a:p>
            <a:fld id="{E8D93D3A-958C-4E5C-B0D4-4CA4B8D01990}" type="slidenum">
              <a:rPr lang="en-US" smtClean="0"/>
              <a:t>30</a:t>
            </a:fld>
            <a:endParaRPr lang="en-US"/>
          </a:p>
        </p:txBody>
      </p:sp>
    </p:spTree>
    <p:extLst>
      <p:ext uri="{BB962C8B-B14F-4D97-AF65-F5344CB8AC3E}">
        <p14:creationId xmlns:p14="http://schemas.microsoft.com/office/powerpoint/2010/main" val="400043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9862" y="1146412"/>
            <a:ext cx="6884276" cy="4954137"/>
          </a:xfrm>
        </p:spPr>
        <p:txBody>
          <a:bodyPr>
            <a:normAutofit/>
          </a:bodyPr>
          <a:lstStyle/>
          <a:p>
            <a:pPr marL="12700" algn="ctr" fontAlgn="base">
              <a:spcAft>
                <a:spcPts val="1200"/>
              </a:spcAft>
            </a:pPr>
            <a:r>
              <a:rPr lang="en-US" dirty="0" smtClean="0"/>
              <a:t>Thank You!</a:t>
            </a:r>
            <a:br>
              <a:rPr lang="en-US" dirty="0" smtClean="0"/>
            </a:br>
            <a:r>
              <a:rPr lang="en-US" dirty="0" smtClean="0"/>
              <a:t/>
            </a:r>
            <a:br>
              <a:rPr lang="en-US" dirty="0" smtClean="0"/>
            </a:br>
            <a:r>
              <a:rPr lang="en-US" sz="2200" b="1" dirty="0" smtClean="0">
                <a:solidFill>
                  <a:schemeClr val="tx1"/>
                </a:solidFill>
              </a:rPr>
              <a:t>Website</a:t>
            </a:r>
            <a:r>
              <a:rPr lang="en-US" sz="2200" b="1" dirty="0">
                <a:solidFill>
                  <a:schemeClr val="tx1"/>
                </a:solidFill>
              </a:rPr>
              <a:t>:</a:t>
            </a:r>
            <a:r>
              <a:rPr lang="en-US" sz="2200" b="1" u="sng" dirty="0">
                <a:solidFill>
                  <a:schemeClr val="tx1"/>
                </a:solidFill>
              </a:rPr>
              <a:t> </a:t>
            </a:r>
            <a:r>
              <a:rPr lang="en-US" sz="2200" b="1" u="sng" dirty="0" smtClean="0">
                <a:solidFill>
                  <a:schemeClr val="tx1"/>
                </a:solidFill>
              </a:rPr>
              <a:t/>
            </a:r>
            <a:br>
              <a:rPr lang="en-US" sz="2200" b="1" u="sng" dirty="0" smtClean="0">
                <a:solidFill>
                  <a:schemeClr val="tx1"/>
                </a:solidFill>
              </a:rPr>
            </a:br>
            <a:r>
              <a:rPr lang="en-US" sz="2200" b="1" dirty="0" smtClean="0">
                <a:solidFill>
                  <a:schemeClr val="tx1"/>
                </a:solidFill>
                <a:hlinkClick r:id="rId2"/>
              </a:rPr>
              <a:t>www.ibm.com/jobs/us/newcollar/ccskills</a:t>
            </a:r>
            <a:r>
              <a:rPr lang="en-US" sz="2200" b="1" u="sng" dirty="0" smtClean="0">
                <a:solidFill>
                  <a:schemeClr val="tx1"/>
                </a:solidFill>
                <a:hlinkClick r:id="rId2"/>
              </a:rPr>
              <a:t/>
            </a:r>
            <a:br>
              <a:rPr lang="en-US" sz="2200" b="1" u="sng" dirty="0" smtClean="0">
                <a:solidFill>
                  <a:schemeClr val="tx1"/>
                </a:solidFill>
                <a:hlinkClick r:id="rId2"/>
              </a:rPr>
            </a:br>
            <a:r>
              <a:rPr lang="en-US" sz="2200" u="sng" dirty="0" smtClean="0">
                <a:solidFill>
                  <a:schemeClr val="tx1"/>
                </a:solidFill>
                <a:hlinkClick r:id="rId2"/>
              </a:rPr>
              <a:t> </a:t>
            </a:r>
            <a:r>
              <a:rPr lang="en-US" sz="2200" b="1" u="sng" dirty="0">
                <a:solidFill>
                  <a:srgbClr val="4A88CB"/>
                </a:solidFill>
              </a:rPr>
              <a:t/>
            </a:r>
            <a:br>
              <a:rPr lang="en-US" sz="2200" b="1" u="sng" dirty="0">
                <a:solidFill>
                  <a:srgbClr val="4A88CB"/>
                </a:solidFill>
              </a:rPr>
            </a:br>
            <a:r>
              <a:rPr lang="en-US" sz="2200" b="1" dirty="0">
                <a:solidFill>
                  <a:schemeClr val="tx1"/>
                </a:solidFill>
              </a:rPr>
              <a:t>Email: </a:t>
            </a:r>
            <a:r>
              <a:rPr lang="en-US" sz="2200" b="1" u="sng" dirty="0" smtClean="0">
                <a:solidFill>
                  <a:schemeClr val="tx1"/>
                </a:solidFill>
              </a:rPr>
              <a:t/>
            </a:r>
            <a:br>
              <a:rPr lang="en-US" sz="2200" b="1" u="sng" dirty="0" smtClean="0">
                <a:solidFill>
                  <a:schemeClr val="tx1"/>
                </a:solidFill>
              </a:rPr>
            </a:br>
            <a:r>
              <a:rPr lang="en-US" sz="2200" b="1" u="sng" dirty="0" smtClean="0">
                <a:solidFill>
                  <a:schemeClr val="tx1"/>
                </a:solidFill>
                <a:hlinkClick r:id="rId3"/>
              </a:rPr>
              <a:t>ncollar@us.ibm.com</a:t>
            </a:r>
            <a:r>
              <a:rPr lang="en-US" sz="2200" b="1" u="sng" dirty="0" smtClean="0">
                <a:solidFill>
                  <a:schemeClr val="tx1"/>
                </a:solidFill>
              </a:rPr>
              <a:t/>
            </a:r>
            <a:br>
              <a:rPr lang="en-US" sz="2200" b="1" u="sng" dirty="0" smtClean="0">
                <a:solidFill>
                  <a:schemeClr val="tx1"/>
                </a:solidFill>
              </a:rPr>
            </a:br>
            <a:r>
              <a:rPr lang="en-US" sz="2200" b="1" u="sng" dirty="0">
                <a:solidFill>
                  <a:srgbClr val="4A88CB"/>
                </a:solidFill>
              </a:rPr>
              <a:t/>
            </a:r>
            <a:br>
              <a:rPr lang="en-US" sz="2200" b="1" u="sng" dirty="0">
                <a:solidFill>
                  <a:srgbClr val="4A88CB"/>
                </a:solidFill>
              </a:rPr>
            </a:br>
            <a:r>
              <a:rPr lang="en-US" sz="2200" b="1" dirty="0">
                <a:solidFill>
                  <a:schemeClr val="tx1"/>
                </a:solidFill>
              </a:rPr>
              <a:t>Phone: </a:t>
            </a:r>
            <a:r>
              <a:rPr lang="en-US" sz="2200" b="1" u="sng" dirty="0" smtClean="0">
                <a:solidFill>
                  <a:schemeClr val="tx1"/>
                </a:solidFill>
              </a:rPr>
              <a:t/>
            </a:r>
            <a:br>
              <a:rPr lang="en-US" sz="2200" b="1" u="sng" dirty="0" smtClean="0">
                <a:solidFill>
                  <a:schemeClr val="tx1"/>
                </a:solidFill>
              </a:rPr>
            </a:br>
            <a:r>
              <a:rPr lang="en-US" sz="2200" b="1" dirty="0" smtClean="0">
                <a:solidFill>
                  <a:schemeClr val="accent1"/>
                </a:solidFill>
              </a:rPr>
              <a:t>303-349-2788</a:t>
            </a:r>
            <a:r>
              <a:rPr lang="en-US" sz="2200" b="1" u="sng" dirty="0">
                <a:solidFill>
                  <a:srgbClr val="4A88CB"/>
                </a:solidFill>
              </a:rPr>
              <a:t/>
            </a:r>
            <a:br>
              <a:rPr lang="en-US" sz="2200" b="1" u="sng" dirty="0">
                <a:solidFill>
                  <a:srgbClr val="4A88CB"/>
                </a:solidFill>
              </a:rPr>
            </a:b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E8D93D3A-958C-4E5C-B0D4-4CA4B8D01990}" type="slidenum">
              <a:rPr lang="en-US" smtClean="0"/>
              <a:t>31</a:t>
            </a:fld>
            <a:endParaRPr lang="en-US"/>
          </a:p>
        </p:txBody>
      </p:sp>
    </p:spTree>
    <p:extLst>
      <p:ext uri="{BB962C8B-B14F-4D97-AF65-F5344CB8AC3E}">
        <p14:creationId xmlns:p14="http://schemas.microsoft.com/office/powerpoint/2010/main" val="449539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59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Overview of New Collar </a:t>
            </a:r>
            <a:r>
              <a:rPr lang="en-US" dirty="0" smtClean="0"/>
              <a:t>Programs</a:t>
            </a:r>
            <a:br>
              <a:rPr lang="en-US" dirty="0" smtClean="0"/>
            </a:br>
            <a:r>
              <a:rPr lang="en-US" dirty="0" smtClean="0"/>
              <a:t/>
            </a:r>
            <a:br>
              <a:rPr lang="en-US" dirty="0" smtClean="0"/>
            </a:br>
            <a:r>
              <a:rPr lang="en-US" sz="3600" dirty="0" smtClean="0"/>
              <a:t>Kelli Jordan</a:t>
            </a:r>
            <a:r>
              <a:rPr lang="en-US" sz="3600" dirty="0"/>
              <a:t/>
            </a:r>
            <a:br>
              <a:rPr lang="en-US" sz="3600" dirty="0"/>
            </a:br>
            <a:r>
              <a:rPr lang="en-US" sz="3600" dirty="0" smtClean="0"/>
              <a:t>Talent Leader, New Collar Initiatives</a:t>
            </a:r>
            <a:endParaRPr lang="en-US" sz="3600" dirty="0"/>
          </a:p>
        </p:txBody>
      </p:sp>
      <p:sp>
        <p:nvSpPr>
          <p:cNvPr id="2" name="Slide Number Placeholder 1"/>
          <p:cNvSpPr>
            <a:spLocks noGrp="1"/>
          </p:cNvSpPr>
          <p:nvPr>
            <p:ph type="sldNum" sz="quarter" idx="12"/>
          </p:nvPr>
        </p:nvSpPr>
        <p:spPr/>
        <p:txBody>
          <a:bodyPr/>
          <a:lstStyle/>
          <a:p>
            <a:fld id="{E8D93D3A-958C-4E5C-B0D4-4CA4B8D01990}" type="slidenum">
              <a:rPr lang="en-US" smtClean="0"/>
              <a:t>4</a:t>
            </a:fld>
            <a:endParaRPr lang="en-US"/>
          </a:p>
        </p:txBody>
      </p:sp>
    </p:spTree>
    <p:extLst>
      <p:ext uri="{BB962C8B-B14F-4D97-AF65-F5344CB8AC3E}">
        <p14:creationId xmlns:p14="http://schemas.microsoft.com/office/powerpoint/2010/main" val="54208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an opportunity to lead the industry in creating new ways to solve the skills gap</a:t>
            </a:r>
          </a:p>
        </p:txBody>
      </p:sp>
      <p:sp>
        <p:nvSpPr>
          <p:cNvPr id="4" name="Slide Number Placeholder 3"/>
          <p:cNvSpPr>
            <a:spLocks noGrp="1"/>
          </p:cNvSpPr>
          <p:nvPr>
            <p:ph type="sldNum" sz="quarter" idx="12"/>
          </p:nvPr>
        </p:nvSpPr>
        <p:spPr/>
        <p:txBody>
          <a:bodyPr/>
          <a:lstStyle/>
          <a:p>
            <a:fld id="{E8D93D3A-958C-4E5C-B0D4-4CA4B8D01990}" type="slidenum">
              <a:rPr lang="en-US" smtClean="0"/>
              <a:t>5</a:t>
            </a:fld>
            <a:endParaRPr lang="en-US"/>
          </a:p>
        </p:txBody>
      </p:sp>
      <p:grpSp>
        <p:nvGrpSpPr>
          <p:cNvPr id="24" name="Group 10"/>
          <p:cNvGrpSpPr>
            <a:grpSpLocks/>
          </p:cNvGrpSpPr>
          <p:nvPr/>
        </p:nvGrpSpPr>
        <p:grpSpPr bwMode="auto">
          <a:xfrm>
            <a:off x="606425" y="4252913"/>
            <a:ext cx="4037013" cy="1471612"/>
            <a:chOff x="763879" y="4383322"/>
            <a:chExt cx="4037258" cy="1471377"/>
          </a:xfrm>
        </p:grpSpPr>
        <p:pic>
          <p:nvPicPr>
            <p:cNvPr id="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5057" y="4383322"/>
              <a:ext cx="2926080" cy="81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8"/>
            <p:cNvSpPr txBox="1">
              <a:spLocks noChangeArrowheads="1"/>
            </p:cNvSpPr>
            <p:nvPr/>
          </p:nvSpPr>
          <p:spPr bwMode="auto">
            <a:xfrm>
              <a:off x="763879" y="4503134"/>
              <a:ext cx="1267301" cy="8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75"/>
                </a:spcBef>
              </a:pPr>
              <a:r>
                <a:rPr lang="en-US" altLang="en-US" sz="5000" b="1" dirty="0">
                  <a:solidFill>
                    <a:srgbClr val="FDD606"/>
                  </a:solidFill>
                  <a:latin typeface="IBM Plex Sans" charset="0"/>
                  <a:ea typeface="IBM Plex Sans" charset="0"/>
                  <a:cs typeface="IBM Plex Sans" charset="0"/>
                </a:rPr>
                <a:t>71</a:t>
              </a:r>
              <a:r>
                <a:rPr lang="en-US" altLang="en-US" sz="5000" b="1" baseline="30000" dirty="0">
                  <a:solidFill>
                    <a:srgbClr val="FDD606"/>
                  </a:solidFill>
                  <a:latin typeface="IBM Plex Sans" charset="0"/>
                  <a:ea typeface="IBM Plex Sans" charset="0"/>
                  <a:cs typeface="IBM Plex Sans" charset="0"/>
                </a:rPr>
                <a:t>%</a:t>
              </a:r>
            </a:p>
          </p:txBody>
        </p:sp>
        <p:sp>
          <p:nvSpPr>
            <p:cNvPr id="27" name="TextBox 9"/>
            <p:cNvSpPr txBox="1">
              <a:spLocks noChangeArrowheads="1"/>
            </p:cNvSpPr>
            <p:nvPr/>
          </p:nvSpPr>
          <p:spPr bwMode="auto">
            <a:xfrm>
              <a:off x="763879" y="5264112"/>
              <a:ext cx="3822192" cy="5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75"/>
                </a:spcBef>
              </a:pPr>
              <a:r>
                <a:rPr lang="en-US" altLang="en-US" sz="1500">
                  <a:solidFill>
                    <a:srgbClr val="666666"/>
                  </a:solidFill>
                  <a:latin typeface="IBM Plex Sans" charset="0"/>
                  <a:ea typeface="IBM Plex Sans" charset="0"/>
                  <a:cs typeface="IBM Plex Sans" charset="0"/>
                </a:rPr>
                <a:t>Corporate recruiters that indicated they cannot find applicants with sufficient practical experience</a:t>
              </a:r>
            </a:p>
          </p:txBody>
        </p:sp>
      </p:grpSp>
      <p:grpSp>
        <p:nvGrpSpPr>
          <p:cNvPr id="28" name="Group 11"/>
          <p:cNvGrpSpPr>
            <a:grpSpLocks/>
          </p:cNvGrpSpPr>
          <p:nvPr/>
        </p:nvGrpSpPr>
        <p:grpSpPr bwMode="auto">
          <a:xfrm>
            <a:off x="606425" y="2397125"/>
            <a:ext cx="4037013" cy="1824038"/>
            <a:chOff x="763879" y="1965092"/>
            <a:chExt cx="4037258" cy="1824477"/>
          </a:xfrm>
        </p:grpSpPr>
        <p:sp>
          <p:nvSpPr>
            <p:cNvPr id="29" name="TextBox 5"/>
            <p:cNvSpPr txBox="1">
              <a:spLocks noChangeArrowheads="1"/>
            </p:cNvSpPr>
            <p:nvPr/>
          </p:nvSpPr>
          <p:spPr bwMode="auto">
            <a:xfrm>
              <a:off x="763879" y="2844415"/>
              <a:ext cx="3819996" cy="94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75"/>
                </a:spcBef>
              </a:pPr>
              <a:r>
                <a:rPr lang="en-US" altLang="en-US" sz="1500" dirty="0">
                  <a:solidFill>
                    <a:srgbClr val="666666"/>
                  </a:solidFill>
                  <a:latin typeface="IBM Plex Sans" charset="0"/>
                  <a:ea typeface="IBM Plex Sans" charset="0"/>
                  <a:cs typeface="IBM Plex Sans" charset="0"/>
                </a:rPr>
                <a:t>Industry executives citing finding appropriately skilled workers in local labor markets as the greatest challenge related to skills</a:t>
              </a:r>
            </a:p>
            <a:p>
              <a:pPr algn="ctr" eaLnBrk="1" hangingPunct="1">
                <a:spcBef>
                  <a:spcPts val="675"/>
                </a:spcBef>
              </a:pPr>
              <a:r>
                <a:rPr lang="en-US" altLang="en-US" sz="1500" dirty="0">
                  <a:solidFill>
                    <a:srgbClr val="666666"/>
                  </a:solidFill>
                  <a:latin typeface="IBM Plex Sans" charset="0"/>
                  <a:ea typeface="IBM Plex Sans" charset="0"/>
                  <a:cs typeface="IBM Plex Sans" charset="0"/>
                </a:rPr>
                <a:t> </a:t>
              </a:r>
            </a:p>
          </p:txBody>
        </p:sp>
        <p:pic>
          <p:nvPicPr>
            <p:cNvPr id="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5057" y="1965092"/>
              <a:ext cx="2926080" cy="82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4"/>
            <p:cNvSpPr txBox="1">
              <a:spLocks noChangeArrowheads="1"/>
            </p:cNvSpPr>
            <p:nvPr/>
          </p:nvSpPr>
          <p:spPr bwMode="auto">
            <a:xfrm>
              <a:off x="763879" y="2070082"/>
              <a:ext cx="1267301" cy="8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75"/>
                </a:spcBef>
              </a:pPr>
              <a:r>
                <a:rPr lang="en-US" altLang="en-US" sz="5000" b="1" dirty="0">
                  <a:solidFill>
                    <a:srgbClr val="FDD606"/>
                  </a:solidFill>
                  <a:latin typeface="IBM Plex Sans" charset="0"/>
                  <a:ea typeface="IBM Plex Sans" charset="0"/>
                  <a:cs typeface="IBM Plex Sans" charset="0"/>
                </a:rPr>
                <a:t>51</a:t>
              </a:r>
              <a:r>
                <a:rPr lang="en-US" altLang="en-US" sz="5000" b="1" baseline="30000" dirty="0">
                  <a:solidFill>
                    <a:srgbClr val="FDD606"/>
                  </a:solidFill>
                  <a:latin typeface="IBM Plex Sans" charset="0"/>
                  <a:ea typeface="IBM Plex Sans" charset="0"/>
                  <a:cs typeface="IBM Plex Sans" charset="0"/>
                </a:rPr>
                <a:t>%</a:t>
              </a:r>
            </a:p>
          </p:txBody>
        </p:sp>
      </p:grpSp>
      <p:sp>
        <p:nvSpPr>
          <p:cNvPr id="32" name="TextBox 31"/>
          <p:cNvSpPr txBox="1"/>
          <p:nvPr/>
        </p:nvSpPr>
        <p:spPr>
          <a:xfrm>
            <a:off x="606425" y="1863725"/>
            <a:ext cx="3949700" cy="431800"/>
          </a:xfrm>
          <a:prstGeom prst="rect">
            <a:avLst/>
          </a:prstGeom>
          <a:noFill/>
        </p:spPr>
        <p:txBody>
          <a:bodyPr>
            <a:spAutoFit/>
          </a:bodyPr>
          <a:lstStyle/>
          <a:p>
            <a:pPr eaLnBrk="1" fontAlgn="auto" hangingPunct="1">
              <a:spcBef>
                <a:spcPts val="0"/>
              </a:spcBef>
              <a:spcAft>
                <a:spcPts val="0"/>
              </a:spcAft>
              <a:defRPr/>
            </a:pPr>
            <a:r>
              <a:rPr lang="en-US" sz="2200" b="1" dirty="0">
                <a:solidFill>
                  <a:srgbClr val="1A364C"/>
                </a:solidFill>
                <a:latin typeface="IBM Plex Sans" charset="0"/>
                <a:ea typeface="IBM Plex Sans" charset="0"/>
                <a:cs typeface="IBM Plex Sans" charset="0"/>
              </a:rPr>
              <a:t>The market:</a:t>
            </a:r>
          </a:p>
        </p:txBody>
      </p:sp>
      <p:sp>
        <p:nvSpPr>
          <p:cNvPr id="33" name="TextBox 32"/>
          <p:cNvSpPr txBox="1"/>
          <p:nvPr/>
        </p:nvSpPr>
        <p:spPr>
          <a:xfrm>
            <a:off x="5427663" y="1865313"/>
            <a:ext cx="3949700" cy="431800"/>
          </a:xfrm>
          <a:prstGeom prst="rect">
            <a:avLst/>
          </a:prstGeom>
          <a:noFill/>
        </p:spPr>
        <p:txBody>
          <a:bodyPr>
            <a:spAutoFit/>
          </a:bodyPr>
          <a:lstStyle/>
          <a:p>
            <a:pPr eaLnBrk="1" fontAlgn="auto" hangingPunct="1">
              <a:spcBef>
                <a:spcPts val="0"/>
              </a:spcBef>
              <a:spcAft>
                <a:spcPts val="0"/>
              </a:spcAft>
              <a:defRPr/>
            </a:pPr>
            <a:r>
              <a:rPr lang="en-US" sz="2200" b="1" dirty="0">
                <a:solidFill>
                  <a:srgbClr val="1A364C"/>
                </a:solidFill>
                <a:latin typeface="IBM Plex Sans" charset="0"/>
                <a:ea typeface="IBM Plex Sans" charset="0"/>
                <a:cs typeface="IBM Plex Sans" charset="0"/>
              </a:rPr>
              <a:t>The opportunity:</a:t>
            </a:r>
          </a:p>
        </p:txBody>
      </p:sp>
      <p:sp>
        <p:nvSpPr>
          <p:cNvPr id="34" name="TextBox 33"/>
          <p:cNvSpPr txBox="1"/>
          <p:nvPr/>
        </p:nvSpPr>
        <p:spPr>
          <a:xfrm>
            <a:off x="5424488" y="3905609"/>
            <a:ext cx="3951287" cy="431800"/>
          </a:xfrm>
          <a:prstGeom prst="rect">
            <a:avLst/>
          </a:prstGeom>
          <a:noFill/>
        </p:spPr>
        <p:txBody>
          <a:bodyPr>
            <a:spAutoFit/>
          </a:bodyPr>
          <a:lstStyle/>
          <a:p>
            <a:pPr eaLnBrk="1" fontAlgn="auto" hangingPunct="1">
              <a:spcBef>
                <a:spcPts val="0"/>
              </a:spcBef>
              <a:spcAft>
                <a:spcPts val="0"/>
              </a:spcAft>
              <a:defRPr/>
            </a:pPr>
            <a:r>
              <a:rPr lang="en-US" sz="2200" b="1" dirty="0">
                <a:solidFill>
                  <a:srgbClr val="1A364C"/>
                </a:solidFill>
                <a:latin typeface="IBM Plex Sans" charset="0"/>
                <a:ea typeface="IBM Plex Sans" charset="0"/>
                <a:cs typeface="IBM Plex Sans" charset="0"/>
              </a:rPr>
              <a:t>The </a:t>
            </a:r>
            <a:r>
              <a:rPr lang="en-US" sz="2200" b="1" dirty="0" smtClean="0">
                <a:solidFill>
                  <a:srgbClr val="1A364C"/>
                </a:solidFill>
                <a:latin typeface="IBM Plex Sans" charset="0"/>
                <a:ea typeface="IBM Plex Sans" charset="0"/>
                <a:cs typeface="IBM Plex Sans" charset="0"/>
              </a:rPr>
              <a:t>solutions:</a:t>
            </a:r>
            <a:endParaRPr lang="en-US" sz="2200" b="1" dirty="0">
              <a:solidFill>
                <a:srgbClr val="1A364C"/>
              </a:solidFill>
              <a:latin typeface="IBM Plex Sans" charset="0"/>
              <a:ea typeface="IBM Plex Sans" charset="0"/>
              <a:cs typeface="IBM Plex Sans" charset="0"/>
            </a:endParaRPr>
          </a:p>
        </p:txBody>
      </p:sp>
      <p:sp>
        <p:nvSpPr>
          <p:cNvPr id="35" name="Rectangle 15"/>
          <p:cNvSpPr>
            <a:spLocks noChangeArrowheads="1"/>
          </p:cNvSpPr>
          <p:nvPr/>
        </p:nvSpPr>
        <p:spPr bwMode="auto">
          <a:xfrm>
            <a:off x="5878513" y="2295525"/>
            <a:ext cx="5000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666666"/>
                </a:solidFill>
                <a:latin typeface="IBM Plex Sans" charset="0"/>
                <a:ea typeface="IBM Plex Sans" charset="0"/>
                <a:cs typeface="IBM Plex Sans" charset="0"/>
              </a:rPr>
              <a:t>Let’s work together to scale up this approach of vocational training, creating a national corps of skilled workers trained to take the “new collar” IT jobs that are in demand here in America.</a:t>
            </a:r>
            <a:endParaRPr lang="en-US" altLang="en-US" sz="1600" dirty="0">
              <a:latin typeface="IBM Plex Sans" charset="0"/>
              <a:ea typeface="IBM Plex Sans" charset="0"/>
              <a:cs typeface="IBM Plex Sans" charset="0"/>
            </a:endParaRPr>
          </a:p>
        </p:txBody>
      </p:sp>
      <p:pic>
        <p:nvPicPr>
          <p:cNvPr id="36" name="Picture 35"/>
          <p:cNvPicPr>
            <a:picLocks noChangeAspect="1"/>
          </p:cNvPicPr>
          <p:nvPr/>
        </p:nvPicPr>
        <p:blipFill rotWithShape="1">
          <a:blip r:embed="rId4" cstate="email">
            <a:duotone>
              <a:prstClr val="black"/>
              <a:schemeClr val="accent1">
                <a:tint val="45000"/>
                <a:satMod val="400000"/>
              </a:schemeClr>
            </a:duotone>
            <a:extLst>
              <a:ext uri="{28A0092B-C50C-407E-A947-70E740481C1C}">
                <a14:useLocalDpi xmlns:a14="http://schemas.microsoft.com/office/drawing/2010/main"/>
              </a:ext>
            </a:extLst>
          </a:blip>
          <a:srcRect l="30283" t="23092" r="30909" b="50814"/>
          <a:stretch/>
        </p:blipFill>
        <p:spPr>
          <a:xfrm>
            <a:off x="5526559" y="2295314"/>
            <a:ext cx="365760" cy="365760"/>
          </a:xfrm>
          <a:prstGeom prst="rect">
            <a:avLst/>
          </a:prstGeom>
        </p:spPr>
      </p:pic>
      <p:pic>
        <p:nvPicPr>
          <p:cNvPr id="37" name="Picture 36"/>
          <p:cNvPicPr>
            <a:picLocks noChangeAspect="1"/>
          </p:cNvPicPr>
          <p:nvPr/>
        </p:nvPicPr>
        <p:blipFill rotWithShape="1">
          <a:blip r:embed="rId5" cstate="email">
            <a:duotone>
              <a:prstClr val="black"/>
              <a:schemeClr val="accent1">
                <a:tint val="45000"/>
                <a:satMod val="400000"/>
              </a:schemeClr>
            </a:duotone>
            <a:extLst>
              <a:ext uri="{28A0092B-C50C-407E-A947-70E740481C1C}">
                <a14:useLocalDpi xmlns:a14="http://schemas.microsoft.com/office/drawing/2010/main"/>
              </a:ext>
            </a:extLst>
          </a:blip>
          <a:srcRect l="26910" t="21749" r="40492" b="52245"/>
          <a:stretch/>
        </p:blipFill>
        <p:spPr>
          <a:xfrm>
            <a:off x="9730592" y="3090971"/>
            <a:ext cx="365760" cy="365760"/>
          </a:xfrm>
          <a:prstGeom prst="rect">
            <a:avLst/>
          </a:prstGeom>
        </p:spPr>
      </p:pic>
      <p:pic>
        <p:nvPicPr>
          <p:cNvPr id="38" name="Pictur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9138" y="1967167"/>
            <a:ext cx="10747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9"/>
          <p:cNvSpPr>
            <a:spLocks noChangeArrowheads="1"/>
          </p:cNvSpPr>
          <p:nvPr/>
        </p:nvSpPr>
        <p:spPr bwMode="auto">
          <a:xfrm>
            <a:off x="7388225" y="3197663"/>
            <a:ext cx="45656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500" i="1" dirty="0">
                <a:solidFill>
                  <a:srgbClr val="666666"/>
                </a:solidFill>
                <a:latin typeface="IBM Plex Sans" charset="0"/>
                <a:ea typeface="IBM Plex Sans" charset="0"/>
                <a:cs typeface="IBM Plex Sans" charset="0"/>
              </a:rPr>
              <a:t>~ </a:t>
            </a:r>
            <a:r>
              <a:rPr lang="en-US" altLang="en-US" sz="1500" i="1" dirty="0" err="1">
                <a:solidFill>
                  <a:srgbClr val="666666"/>
                </a:solidFill>
                <a:latin typeface="IBM Plex Sans" charset="0"/>
                <a:ea typeface="IBM Plex Sans" charset="0"/>
                <a:cs typeface="IBM Plex Sans" charset="0"/>
              </a:rPr>
              <a:t>Ginni</a:t>
            </a:r>
            <a:r>
              <a:rPr lang="en-US" altLang="en-US" sz="1500" i="1" dirty="0">
                <a:solidFill>
                  <a:srgbClr val="666666"/>
                </a:solidFill>
                <a:latin typeface="IBM Plex Sans" charset="0"/>
                <a:ea typeface="IBM Plex Sans" charset="0"/>
                <a:cs typeface="IBM Plex Sans" charset="0"/>
              </a:rPr>
              <a:t> Rometty</a:t>
            </a:r>
          </a:p>
          <a:p>
            <a:pPr algn="r" eaLnBrk="1" hangingPunct="1"/>
            <a:r>
              <a:rPr lang="en-US" altLang="en-US" sz="1500" i="1" dirty="0">
                <a:solidFill>
                  <a:srgbClr val="666666"/>
                </a:solidFill>
                <a:latin typeface="IBM Plex Sans" charset="0"/>
                <a:ea typeface="IBM Plex Sans" charset="0"/>
                <a:cs typeface="IBM Plex Sans" charset="0"/>
              </a:rPr>
              <a:t>Letter to President-Elect Trump</a:t>
            </a:r>
          </a:p>
          <a:p>
            <a:pPr algn="r" eaLnBrk="1" hangingPunct="1"/>
            <a:r>
              <a:rPr lang="en-US" altLang="en-US" sz="1500" i="1" dirty="0">
                <a:solidFill>
                  <a:srgbClr val="666666"/>
                </a:solidFill>
                <a:latin typeface="IBM Plex Sans" charset="0"/>
                <a:ea typeface="IBM Plex Sans" charset="0"/>
                <a:cs typeface="IBM Plex Sans" charset="0"/>
              </a:rPr>
              <a:t>November 2016</a:t>
            </a:r>
          </a:p>
        </p:txBody>
      </p:sp>
      <p:sp>
        <p:nvSpPr>
          <p:cNvPr id="40" name="Rectangle 20"/>
          <p:cNvSpPr>
            <a:spLocks noChangeArrowheads="1"/>
          </p:cNvSpPr>
          <p:nvPr/>
        </p:nvSpPr>
        <p:spPr bwMode="auto">
          <a:xfrm>
            <a:off x="5484813" y="4337409"/>
            <a:ext cx="6469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chemeClr val="accent6"/>
              </a:buClr>
              <a:buFont typeface="Wingdings" panose="05000000000000000000" pitchFamily="2" charset="2"/>
              <a:buChar char="§"/>
            </a:pPr>
            <a:r>
              <a:rPr lang="en-US" altLang="en-US" sz="1600" b="1" dirty="0">
                <a:solidFill>
                  <a:schemeClr val="accent3"/>
                </a:solidFill>
                <a:latin typeface="IBM Plex Sans" charset="0"/>
                <a:ea typeface="IBM Plex Sans" charset="0"/>
                <a:cs typeface="IBM Plex Sans" charset="0"/>
              </a:rPr>
              <a:t>Lead the industry</a:t>
            </a:r>
            <a:r>
              <a:rPr lang="en-US" altLang="en-US" sz="1600" dirty="0">
                <a:solidFill>
                  <a:srgbClr val="666666"/>
                </a:solidFill>
                <a:latin typeface="IBM Plex Sans" charset="0"/>
                <a:ea typeface="IBM Plex Sans" charset="0"/>
                <a:cs typeface="IBM Plex Sans" charset="0"/>
              </a:rPr>
              <a:t> with the development of a </a:t>
            </a:r>
            <a:r>
              <a:rPr lang="en-US" altLang="en-US" sz="1600" b="1" dirty="0">
                <a:solidFill>
                  <a:schemeClr val="accent3"/>
                </a:solidFill>
                <a:latin typeface="IBM Plex Sans" charset="0"/>
                <a:ea typeface="IBM Plex Sans" charset="0"/>
                <a:cs typeface="IBM Plex Sans" charset="0"/>
              </a:rPr>
              <a:t>best-in-class apprenticeship program</a:t>
            </a:r>
            <a:r>
              <a:rPr lang="en-US" altLang="en-US" sz="1600" dirty="0">
                <a:solidFill>
                  <a:srgbClr val="666666"/>
                </a:solidFill>
                <a:latin typeface="IBM Plex Sans" charset="0"/>
                <a:ea typeface="IBM Plex Sans" charset="0"/>
                <a:cs typeface="IBM Plex Sans" charset="0"/>
              </a:rPr>
              <a:t> focused on identifying and training new collar talent for key technical </a:t>
            </a:r>
            <a:r>
              <a:rPr lang="en-US" altLang="en-US" sz="1600" dirty="0" smtClean="0">
                <a:solidFill>
                  <a:srgbClr val="666666"/>
                </a:solidFill>
                <a:latin typeface="IBM Plex Sans" charset="0"/>
                <a:ea typeface="IBM Plex Sans" charset="0"/>
                <a:cs typeface="IBM Plex Sans" charset="0"/>
              </a:rPr>
              <a:t>roles</a:t>
            </a:r>
            <a:endParaRPr lang="en-US" altLang="en-US" sz="1600" dirty="0">
              <a:latin typeface="IBM Plex Sans" charset="0"/>
              <a:ea typeface="IBM Plex Sans" charset="0"/>
              <a:cs typeface="IBM Plex Sans" charset="0"/>
            </a:endParaRPr>
          </a:p>
          <a:p>
            <a:pPr marL="285750" indent="-285750">
              <a:buFont typeface="Wingdings" panose="05000000000000000000" pitchFamily="2" charset="2"/>
              <a:buChar char="§"/>
            </a:pPr>
            <a:r>
              <a:rPr lang="en-US" altLang="en-US" sz="1600" dirty="0" smtClean="0">
                <a:solidFill>
                  <a:srgbClr val="666666"/>
                </a:solidFill>
                <a:latin typeface="IBM Plex Sans" charset="0"/>
                <a:ea typeface="IBM Plex Sans" charset="0"/>
                <a:cs typeface="IBM Plex Sans" charset="0"/>
              </a:rPr>
              <a:t>Build an </a:t>
            </a:r>
            <a:r>
              <a:rPr lang="en-US" altLang="en-US" sz="1600" b="1" dirty="0" smtClean="0">
                <a:solidFill>
                  <a:srgbClr val="F05C4D"/>
                </a:solidFill>
                <a:latin typeface="IBM Plex Sans" charset="0"/>
                <a:ea typeface="IBM Plex Sans" charset="0"/>
                <a:cs typeface="IBM Plex Sans" charset="0"/>
              </a:rPr>
              <a:t>integrated program</a:t>
            </a:r>
            <a:r>
              <a:rPr lang="en-US" altLang="en-US" sz="1600" dirty="0" smtClean="0">
                <a:solidFill>
                  <a:srgbClr val="666666"/>
                </a:solidFill>
                <a:latin typeface="IBM Plex Sans" charset="0"/>
                <a:ea typeface="IBM Plex Sans" charset="0"/>
                <a:cs typeface="IBM Plex Sans" charset="0"/>
              </a:rPr>
              <a:t> targeted to community colleges that provides faculty and staff </a:t>
            </a:r>
            <a:r>
              <a:rPr lang="en-US" altLang="en-US" sz="1600" b="1" dirty="0" smtClean="0">
                <a:solidFill>
                  <a:srgbClr val="F05C4D"/>
                </a:solidFill>
                <a:latin typeface="IBM Plex Sans" charset="0"/>
                <a:ea typeface="IBM Plex Sans" charset="0"/>
                <a:cs typeface="IBM Plex Sans" charset="0"/>
              </a:rPr>
              <a:t>access to IBM offerings, education, and programs</a:t>
            </a:r>
            <a:r>
              <a:rPr lang="en-US" altLang="en-US" sz="1600" dirty="0" smtClean="0">
                <a:solidFill>
                  <a:srgbClr val="666666"/>
                </a:solidFill>
                <a:latin typeface="IBM Plex Sans" charset="0"/>
                <a:ea typeface="IBM Plex Sans" charset="0"/>
                <a:cs typeface="IBM Plex Sans" charset="0"/>
              </a:rPr>
              <a:t> which will allow students and participants to </a:t>
            </a:r>
            <a:r>
              <a:rPr lang="en-US" altLang="en-US" sz="1600" b="1" dirty="0" smtClean="0">
                <a:solidFill>
                  <a:srgbClr val="F05C4D"/>
                </a:solidFill>
                <a:latin typeface="IBM Plex Sans" charset="0"/>
                <a:ea typeface="IBM Plex Sans" charset="0"/>
                <a:cs typeface="IBM Plex Sans" charset="0"/>
              </a:rPr>
              <a:t>build the skills</a:t>
            </a:r>
            <a:r>
              <a:rPr lang="en-US" altLang="en-US" sz="1600" dirty="0" smtClean="0">
                <a:solidFill>
                  <a:srgbClr val="666666"/>
                </a:solidFill>
                <a:latin typeface="IBM Plex Sans" charset="0"/>
                <a:ea typeface="IBM Plex Sans" charset="0"/>
                <a:cs typeface="IBM Plex Sans" charset="0"/>
              </a:rPr>
              <a:t> needed for new collar roles</a:t>
            </a:r>
          </a:p>
          <a:p>
            <a:pPr marL="285750" indent="-285750">
              <a:buFont typeface="Wingdings" panose="05000000000000000000" pitchFamily="2" charset="2"/>
              <a:buChar char="§"/>
            </a:pPr>
            <a:r>
              <a:rPr lang="en-US" altLang="en-US" sz="1600" b="1" dirty="0">
                <a:solidFill>
                  <a:schemeClr val="accent3"/>
                </a:solidFill>
                <a:latin typeface="IBM Plex Sans" charset="0"/>
                <a:ea typeface="IBM Plex Sans" charset="0"/>
                <a:cs typeface="IBM Plex Sans" charset="0"/>
              </a:rPr>
              <a:t>Build new pipelines to employment</a:t>
            </a:r>
            <a:r>
              <a:rPr lang="en-US" altLang="en-US" sz="1600" dirty="0">
                <a:solidFill>
                  <a:srgbClr val="666666"/>
                </a:solidFill>
                <a:latin typeface="IBM Plex Sans" charset="0"/>
                <a:ea typeface="IBM Plex Sans" charset="0"/>
                <a:cs typeface="IBM Plex Sans" charset="0"/>
              </a:rPr>
              <a:t> through new partnerships with P-TECH, community colleges, and veterans programs</a:t>
            </a:r>
            <a:endParaRPr lang="en-US" altLang="en-US" sz="1600" dirty="0">
              <a:latin typeface="IBM Plex Sans" charset="0"/>
              <a:ea typeface="IBM Plex Sans" charset="0"/>
              <a:cs typeface="IBM Plex Sans" charset="0"/>
            </a:endParaRPr>
          </a:p>
        </p:txBody>
      </p:sp>
    </p:spTree>
    <p:extLst>
      <p:ext uri="{BB962C8B-B14F-4D97-AF65-F5344CB8AC3E}">
        <p14:creationId xmlns:p14="http://schemas.microsoft.com/office/powerpoint/2010/main" val="280182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Apprentice Program Overview</a:t>
            </a:r>
            <a:endParaRPr lang="en-US" dirty="0"/>
          </a:p>
        </p:txBody>
      </p:sp>
      <p:sp>
        <p:nvSpPr>
          <p:cNvPr id="4" name="Slide Number Placeholder 3"/>
          <p:cNvSpPr>
            <a:spLocks noGrp="1"/>
          </p:cNvSpPr>
          <p:nvPr>
            <p:ph type="sldNum" sz="quarter" idx="12"/>
          </p:nvPr>
        </p:nvSpPr>
        <p:spPr/>
        <p:txBody>
          <a:bodyPr/>
          <a:lstStyle/>
          <a:p>
            <a:fld id="{E8D93D3A-958C-4E5C-B0D4-4CA4B8D01990}" type="slidenum">
              <a:rPr lang="en-US" smtClean="0"/>
              <a:t>6</a:t>
            </a:fld>
            <a:endParaRPr lang="en-US"/>
          </a:p>
        </p:txBody>
      </p:sp>
      <p:sp>
        <p:nvSpPr>
          <p:cNvPr id="7" name="Rectangle 6"/>
          <p:cNvSpPr/>
          <p:nvPr/>
        </p:nvSpPr>
        <p:spPr>
          <a:xfrm>
            <a:off x="474559" y="1875099"/>
            <a:ext cx="5980832" cy="2523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IBM Plex Sans" charset="0"/>
                <a:ea typeface="IBM Plex Sans" charset="0"/>
                <a:cs typeface="IBM Plex Sans" charset="0"/>
              </a:rPr>
              <a:t>October 2017</a:t>
            </a:r>
          </a:p>
          <a:p>
            <a:pPr algn="ctr"/>
            <a:r>
              <a:rPr lang="en-US" dirty="0" smtClean="0">
                <a:latin typeface="IBM Plex Sans" charset="0"/>
                <a:ea typeface="IBM Plex Sans" charset="0"/>
                <a:cs typeface="IBM Plex Sans" charset="0"/>
              </a:rPr>
              <a:t>Received approval from United States Department of Labor</a:t>
            </a:r>
          </a:p>
          <a:p>
            <a:pPr algn="ctr"/>
            <a:endParaRPr lang="en-US" dirty="0">
              <a:latin typeface="IBM Plex Sans" charset="0"/>
              <a:ea typeface="IBM Plex Sans" charset="0"/>
              <a:cs typeface="IBM Plex Sans" charset="0"/>
            </a:endParaRPr>
          </a:p>
          <a:p>
            <a:pPr algn="ctr"/>
            <a:r>
              <a:rPr lang="en-US" b="1" dirty="0">
                <a:latin typeface="IBM Plex Sans" charset="0"/>
                <a:ea typeface="IBM Plex Sans" charset="0"/>
                <a:cs typeface="IBM Plex Sans" charset="0"/>
              </a:rPr>
              <a:t>First three roles</a:t>
            </a:r>
          </a:p>
          <a:p>
            <a:pPr marL="641350" lvl="1" indent="-406400">
              <a:buAutoNum type="arabicPeriod"/>
            </a:pPr>
            <a:r>
              <a:rPr lang="en-US" dirty="0">
                <a:latin typeface="IBM Plex Sans" charset="0"/>
                <a:ea typeface="IBM Plex Sans" charset="0"/>
                <a:cs typeface="IBM Plex Sans" charset="0"/>
              </a:rPr>
              <a:t>Software Engineer</a:t>
            </a:r>
          </a:p>
          <a:p>
            <a:pPr marL="641350" lvl="1" indent="-406400">
              <a:buAutoNum type="arabicPeriod"/>
            </a:pPr>
            <a:r>
              <a:rPr lang="en-US" dirty="0">
                <a:latin typeface="IBM Plex Sans" charset="0"/>
                <a:ea typeface="IBM Plex Sans" charset="0"/>
                <a:cs typeface="IBM Plex Sans" charset="0"/>
              </a:rPr>
              <a:t>Junior Associate Project Manager</a:t>
            </a:r>
          </a:p>
          <a:p>
            <a:pPr marL="641350" lvl="1" indent="-406400">
              <a:buAutoNum type="arabicPeriod"/>
            </a:pPr>
            <a:r>
              <a:rPr lang="en-US" dirty="0">
                <a:latin typeface="IBM Plex Sans" charset="0"/>
                <a:ea typeface="IBM Plex Sans" charset="0"/>
                <a:cs typeface="IBM Plex Sans" charset="0"/>
              </a:rPr>
              <a:t>Mainframe System </a:t>
            </a:r>
            <a:r>
              <a:rPr lang="en-US" dirty="0" smtClean="0">
                <a:latin typeface="IBM Plex Sans" charset="0"/>
                <a:ea typeface="IBM Plex Sans" charset="0"/>
                <a:cs typeface="IBM Plex Sans" charset="0"/>
              </a:rPr>
              <a:t>Administrator</a:t>
            </a:r>
            <a:endParaRPr lang="en-US" dirty="0">
              <a:latin typeface="IBM Plex Sans" charset="0"/>
              <a:ea typeface="IBM Plex Sans" charset="0"/>
              <a:cs typeface="IBM Plex Sans" charset="0"/>
            </a:endParaRPr>
          </a:p>
        </p:txBody>
      </p:sp>
      <p:sp>
        <p:nvSpPr>
          <p:cNvPr id="10" name="Rectangle 9"/>
          <p:cNvSpPr/>
          <p:nvPr/>
        </p:nvSpPr>
        <p:spPr>
          <a:xfrm>
            <a:off x="6628641" y="1875099"/>
            <a:ext cx="5208633" cy="1271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IBM Plex Sans" charset="0"/>
                <a:ea typeface="IBM Plex Sans" charset="0"/>
                <a:cs typeface="IBM Plex Sans" charset="0"/>
              </a:rPr>
              <a:t>Competency-based</a:t>
            </a:r>
          </a:p>
          <a:p>
            <a:pPr algn="ctr"/>
            <a:endParaRPr lang="en-US" dirty="0" smtClean="0">
              <a:latin typeface="IBM Plex Sans" charset="0"/>
              <a:ea typeface="IBM Plex Sans" charset="0"/>
              <a:cs typeface="IBM Plex Sans" charset="0"/>
            </a:endParaRPr>
          </a:p>
          <a:p>
            <a:pPr algn="ctr"/>
            <a:r>
              <a:rPr lang="en-US" dirty="0" smtClean="0">
                <a:latin typeface="IBM Plex Sans" charset="0"/>
                <a:ea typeface="IBM Plex Sans" charset="0"/>
                <a:cs typeface="IBM Plex Sans" charset="0"/>
              </a:rPr>
              <a:t>Varies in duration (12 </a:t>
            </a:r>
            <a:r>
              <a:rPr lang="mr-IN" dirty="0" smtClean="0">
                <a:latin typeface="IBM Plex Sans" charset="0"/>
                <a:ea typeface="IBM Plex Sans" charset="0"/>
                <a:cs typeface="IBM Plex Sans" charset="0"/>
              </a:rPr>
              <a:t>–</a:t>
            </a:r>
            <a:r>
              <a:rPr lang="en-US" dirty="0" smtClean="0">
                <a:latin typeface="IBM Plex Sans" charset="0"/>
                <a:ea typeface="IBM Plex Sans" charset="0"/>
                <a:cs typeface="IBM Plex Sans" charset="0"/>
              </a:rPr>
              <a:t> 18 months)</a:t>
            </a:r>
            <a:endParaRPr lang="en-US" dirty="0">
              <a:latin typeface="IBM Plex Sans" charset="0"/>
              <a:ea typeface="IBM Plex Sans" charset="0"/>
              <a:cs typeface="IBM Plex Sans" charset="0"/>
            </a:endParaRPr>
          </a:p>
        </p:txBody>
      </p:sp>
      <p:sp>
        <p:nvSpPr>
          <p:cNvPr id="12" name="Rectangle 11"/>
          <p:cNvSpPr/>
          <p:nvPr/>
        </p:nvSpPr>
        <p:spPr>
          <a:xfrm>
            <a:off x="474559" y="4582791"/>
            <a:ext cx="5980832" cy="1709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IBM Plex Sans" charset="0"/>
                <a:ea typeface="IBM Plex Sans" charset="0"/>
                <a:cs typeface="IBM Plex Sans" charset="0"/>
              </a:rPr>
              <a:t>Roles in development</a:t>
            </a:r>
          </a:p>
          <a:p>
            <a:pPr marL="641350" indent="-406400">
              <a:buFont typeface="+mj-lt"/>
              <a:buAutoNum type="arabicPeriod"/>
            </a:pPr>
            <a:r>
              <a:rPr lang="en-US" dirty="0" smtClean="0">
                <a:latin typeface="IBM Plex Sans" charset="0"/>
                <a:ea typeface="IBM Plex Sans" charset="0"/>
                <a:cs typeface="IBM Plex Sans" charset="0"/>
              </a:rPr>
              <a:t>Lab Technician (3 tracks)</a:t>
            </a:r>
          </a:p>
          <a:p>
            <a:pPr marL="641350" indent="-406400">
              <a:buFont typeface="+mj-lt"/>
              <a:buAutoNum type="arabicPeriod"/>
            </a:pPr>
            <a:r>
              <a:rPr lang="en-US" dirty="0" smtClean="0">
                <a:latin typeface="IBM Plex Sans" charset="0"/>
                <a:ea typeface="IBM Plex Sans" charset="0"/>
                <a:cs typeface="IBM Plex Sans" charset="0"/>
              </a:rPr>
              <a:t>Electronics Technician (3 tracks)</a:t>
            </a:r>
          </a:p>
          <a:p>
            <a:pPr marL="641350" indent="-406400">
              <a:buFont typeface="+mj-lt"/>
              <a:buAutoNum type="arabicPeriod"/>
            </a:pPr>
            <a:r>
              <a:rPr lang="en-US" dirty="0" smtClean="0">
                <a:latin typeface="IBM Plex Sans" charset="0"/>
                <a:ea typeface="IBM Plex Sans" charset="0"/>
                <a:cs typeface="IBM Plex Sans" charset="0"/>
              </a:rPr>
              <a:t>Data Analyst</a:t>
            </a:r>
          </a:p>
          <a:p>
            <a:pPr marL="641350" indent="-406400">
              <a:buFont typeface="+mj-lt"/>
              <a:buAutoNum type="arabicPeriod"/>
            </a:pPr>
            <a:r>
              <a:rPr lang="en-US" dirty="0" smtClean="0">
                <a:latin typeface="IBM Plex Sans" charset="0"/>
                <a:ea typeface="IBM Plex Sans" charset="0"/>
                <a:cs typeface="IBM Plex Sans" charset="0"/>
              </a:rPr>
              <a:t>Talent Acquisition</a:t>
            </a:r>
          </a:p>
        </p:txBody>
      </p:sp>
      <p:sp>
        <p:nvSpPr>
          <p:cNvPr id="13" name="Rectangle 12"/>
          <p:cNvSpPr/>
          <p:nvPr/>
        </p:nvSpPr>
        <p:spPr>
          <a:xfrm>
            <a:off x="6628640" y="3330526"/>
            <a:ext cx="5208634" cy="2971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atin typeface="IBM Plex Sans" charset="0"/>
                <a:ea typeface="IBM Plex Sans" charset="0"/>
                <a:cs typeface="IBM Plex Sans" charset="0"/>
              </a:rPr>
              <a:t>Deploying at locations across the US</a:t>
            </a:r>
          </a:p>
          <a:p>
            <a:pPr algn="ctr"/>
            <a:endParaRPr lang="en-US" dirty="0">
              <a:latin typeface="IBM Plex Sans" charset="0"/>
              <a:ea typeface="IBM Plex Sans" charset="0"/>
              <a:cs typeface="IBM Plex Sans" charset="0"/>
            </a:endParaRPr>
          </a:p>
          <a:p>
            <a:pPr algn="ctr"/>
            <a:r>
              <a:rPr lang="en-US" dirty="0" smtClean="0">
                <a:latin typeface="IBM Plex Sans" charset="0"/>
                <a:ea typeface="IBM Plex Sans" charset="0"/>
                <a:cs typeface="IBM Plex Sans" charset="0"/>
              </a:rPr>
              <a:t>Coordination </a:t>
            </a:r>
            <a:r>
              <a:rPr lang="en-US" dirty="0">
                <a:latin typeface="IBM Plex Sans" charset="0"/>
                <a:ea typeface="IBM Plex Sans" charset="0"/>
                <a:cs typeface="IBM Plex Sans" charset="0"/>
              </a:rPr>
              <a:t>with Community College partners and local workforce boards</a:t>
            </a:r>
          </a:p>
          <a:p>
            <a:pPr algn="ctr"/>
            <a:endParaRPr lang="en-US" dirty="0">
              <a:latin typeface="IBM Plex Sans" charset="0"/>
              <a:ea typeface="IBM Plex Sans" charset="0"/>
              <a:cs typeface="IBM Plex Sans" charset="0"/>
            </a:endParaRPr>
          </a:p>
          <a:p>
            <a:pPr algn="ctr"/>
            <a:r>
              <a:rPr lang="en-US" dirty="0">
                <a:latin typeface="IBM Plex Sans" charset="0"/>
                <a:ea typeface="IBM Plex Sans" charset="0"/>
                <a:cs typeface="IBM Plex Sans" charset="0"/>
              </a:rPr>
              <a:t>Ongoing validation of competency attainment, learning completions, apprenticeship progression</a:t>
            </a:r>
          </a:p>
        </p:txBody>
      </p:sp>
    </p:spTree>
    <p:extLst>
      <p:ext uri="{BB962C8B-B14F-4D97-AF65-F5344CB8AC3E}">
        <p14:creationId xmlns:p14="http://schemas.microsoft.com/office/powerpoint/2010/main" val="198832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recruiting models and programs can help drive new collar hiring</a:t>
            </a:r>
            <a:endParaRPr lang="en-US" dirty="0"/>
          </a:p>
        </p:txBody>
      </p:sp>
      <p:sp>
        <p:nvSpPr>
          <p:cNvPr id="4" name="Slide Number Placeholder 3"/>
          <p:cNvSpPr>
            <a:spLocks noGrp="1"/>
          </p:cNvSpPr>
          <p:nvPr>
            <p:ph type="sldNum" sz="quarter" idx="12"/>
          </p:nvPr>
        </p:nvSpPr>
        <p:spPr/>
        <p:txBody>
          <a:bodyPr/>
          <a:lstStyle/>
          <a:p>
            <a:fld id="{E8D93D3A-958C-4E5C-B0D4-4CA4B8D01990}" type="slidenum">
              <a:rPr lang="en-US" smtClean="0"/>
              <a:t>7</a:t>
            </a:fld>
            <a:endParaRPr lang="en-US"/>
          </a:p>
        </p:txBody>
      </p:sp>
      <p:sp>
        <p:nvSpPr>
          <p:cNvPr id="5" name="Content Placeholder 2"/>
          <p:cNvSpPr txBox="1">
            <a:spLocks/>
          </p:cNvSpPr>
          <p:nvPr/>
        </p:nvSpPr>
        <p:spPr>
          <a:xfrm>
            <a:off x="462455" y="2990477"/>
            <a:ext cx="5486400" cy="3328437"/>
          </a:xfrm>
          <a:prstGeom prst="rect">
            <a:avLst/>
          </a:prstGeom>
          <a:ln>
            <a:no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64C"/>
                </a:solidFill>
                <a:latin typeface="IBM Plex Sans" panose="020B05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64C"/>
                </a:solidFill>
                <a:latin typeface="IBM Plex Sans" panose="020B050305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64C"/>
                </a:solidFill>
                <a:latin typeface="IBM Plex Sans" panose="020B050305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64C"/>
                </a:solidFill>
                <a:latin typeface="IBM Plex Sans" panose="020B050305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64C"/>
                </a:solidFill>
                <a:latin typeface="IBM Plex Sans" panose="020B050305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dirty="0" smtClean="0">
                <a:solidFill>
                  <a:schemeClr val="tx1"/>
                </a:solidFill>
              </a:rPr>
              <a:t>IBM played a key role in developing the </a:t>
            </a:r>
            <a:r>
              <a:rPr lang="en-US" sz="1700" dirty="0" smtClean="0">
                <a:solidFill>
                  <a:schemeClr val="tx1"/>
                </a:solidFill>
                <a:hlinkClick r:id="rId2"/>
              </a:rPr>
              <a:t>P-TECH 9-14 School Model</a:t>
            </a:r>
            <a:r>
              <a:rPr lang="en-US" sz="1700" dirty="0" smtClean="0">
                <a:solidFill>
                  <a:schemeClr val="tx1"/>
                </a:solidFill>
              </a:rPr>
              <a:t> (Pathways in Technology Early College High Schools), a six-year, career-focused technical education model that combines high school and two-year post-secondary STEM (science, technology, engineering and math) degrees – along with the workplace curriculum, mentoring, and paid internships required to prepare students for success in college as well as new collar jobs.  </a:t>
            </a:r>
          </a:p>
          <a:p>
            <a:pPr marL="0" indent="0">
              <a:buFont typeface="Arial" panose="020B0604020202020204" pitchFamily="34" charset="0"/>
              <a:buNone/>
            </a:pPr>
            <a:r>
              <a:rPr lang="en-US" sz="1700" dirty="0" smtClean="0">
                <a:solidFill>
                  <a:schemeClr val="tx1"/>
                </a:solidFill>
              </a:rPr>
              <a:t>Now, IBM is focused on developing internship opportunities for P-TECH students in their 4</a:t>
            </a:r>
            <a:r>
              <a:rPr lang="en-US" sz="1700" baseline="30000" dirty="0" smtClean="0">
                <a:solidFill>
                  <a:schemeClr val="tx1"/>
                </a:solidFill>
              </a:rPr>
              <a:t>th</a:t>
            </a:r>
            <a:r>
              <a:rPr lang="en-US" sz="1700" dirty="0" smtClean="0">
                <a:solidFill>
                  <a:schemeClr val="tx1"/>
                </a:solidFill>
              </a:rPr>
              <a:t> year, and identifying full-time employment opportunities for graduating students.</a:t>
            </a:r>
            <a:endParaRPr lang="en-US" sz="1700" dirty="0">
              <a:solidFill>
                <a:schemeClr val="tx1"/>
              </a:solidFill>
            </a:endParaRPr>
          </a:p>
        </p:txBody>
      </p:sp>
      <p:pic>
        <p:nvPicPr>
          <p:cNvPr id="6" name="Picture 5"/>
          <p:cNvPicPr>
            <a:picLocks noChangeAspect="1"/>
          </p:cNvPicPr>
          <p:nvPr/>
        </p:nvPicPr>
        <p:blipFill>
          <a:blip r:embed="rId3"/>
          <a:stretch>
            <a:fillRect/>
          </a:stretch>
        </p:blipFill>
        <p:spPr>
          <a:xfrm>
            <a:off x="2154095" y="1929384"/>
            <a:ext cx="2103120" cy="941693"/>
          </a:xfrm>
          <a:prstGeom prst="rect">
            <a:avLst/>
          </a:prstGeom>
          <a:ln>
            <a:noFill/>
          </a:ln>
          <a:effectLst>
            <a:outerShdw blurRad="190500" algn="tl" rotWithShape="0">
              <a:srgbClr val="000000">
                <a:alpha val="70000"/>
              </a:srgbClr>
            </a:outerShdw>
          </a:effectLst>
        </p:spPr>
      </p:pic>
      <p:sp>
        <p:nvSpPr>
          <p:cNvPr id="7" name="Content Placeholder 2"/>
          <p:cNvSpPr txBox="1">
            <a:spLocks/>
          </p:cNvSpPr>
          <p:nvPr/>
        </p:nvSpPr>
        <p:spPr bwMode="auto">
          <a:xfrm>
            <a:off x="6299437" y="2990478"/>
            <a:ext cx="5486400" cy="3365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589" indent="-228589" algn="l" rtl="0" eaLnBrk="0" fontAlgn="base" hangingPunct="0">
              <a:spcBef>
                <a:spcPts val="900"/>
              </a:spcBef>
              <a:spcAft>
                <a:spcPct val="0"/>
              </a:spcAft>
              <a:buFont typeface="Wingdings" pitchFamily="2" charset="2"/>
              <a:buChar char="§"/>
              <a:defRPr sz="1600" kern="1200">
                <a:solidFill>
                  <a:schemeClr val="tx2"/>
                </a:solidFill>
                <a:latin typeface="+mn-lt"/>
                <a:ea typeface="MS PGothic" pitchFamily="34" charset="-128"/>
                <a:cs typeface="+mn-cs"/>
              </a:defRPr>
            </a:lvl1pPr>
            <a:lvl2pPr marL="457177" indent="-228589" algn="l" rtl="0" eaLnBrk="0" fontAlgn="base" hangingPunct="0">
              <a:spcBef>
                <a:spcPct val="0"/>
              </a:spcBef>
              <a:spcAft>
                <a:spcPct val="0"/>
              </a:spcAft>
              <a:buFont typeface="Arial" pitchFamily="34" charset="0"/>
              <a:buChar char="–"/>
              <a:defRPr sz="1600" kern="1200">
                <a:solidFill>
                  <a:schemeClr val="tx2"/>
                </a:solidFill>
                <a:latin typeface="+mn-lt"/>
                <a:ea typeface="MS PGothic" pitchFamily="34" charset="-128"/>
                <a:cs typeface="+mn-cs"/>
              </a:defRPr>
            </a:lvl2pPr>
            <a:lvl3pPr marL="685766" indent="-228589" algn="l" rtl="0" eaLnBrk="0" fontAlgn="base" hangingPunct="0">
              <a:spcBef>
                <a:spcPct val="0"/>
              </a:spcBef>
              <a:spcAft>
                <a:spcPct val="0"/>
              </a:spcAft>
              <a:buFont typeface="Wingdings" pitchFamily="2" charset="2"/>
              <a:buChar char="§"/>
              <a:defRPr sz="1600" kern="1200">
                <a:solidFill>
                  <a:schemeClr val="tx2"/>
                </a:solidFill>
                <a:latin typeface="+mn-lt"/>
                <a:ea typeface="MS PGothic" pitchFamily="34" charset="-128"/>
                <a:cs typeface="+mn-cs"/>
              </a:defRPr>
            </a:lvl3pPr>
            <a:lvl4pPr marL="1600120" indent="-228589" algn="l" rtl="0" eaLnBrk="0" fontAlgn="base" hangingPunct="0">
              <a:spcBef>
                <a:spcPct val="20000"/>
              </a:spcBef>
              <a:spcAft>
                <a:spcPct val="0"/>
              </a:spcAft>
              <a:buFont typeface="Arial" pitchFamily="34" charset="0"/>
              <a:buChar char="–"/>
              <a:defRPr sz="2000" kern="1200">
                <a:solidFill>
                  <a:schemeClr val="tx2"/>
                </a:solidFill>
                <a:latin typeface="+mn-lt"/>
                <a:ea typeface="MS PGothic" pitchFamily="34" charset="-128"/>
                <a:cs typeface="+mn-cs"/>
              </a:defRPr>
            </a:lvl4pPr>
            <a:lvl5pPr marL="2057297" indent="-228589" algn="l" rtl="0" eaLnBrk="0" fontAlgn="base" hangingPunct="0">
              <a:spcBef>
                <a:spcPct val="20000"/>
              </a:spcBef>
              <a:spcAft>
                <a:spcPct val="0"/>
              </a:spcAft>
              <a:buFont typeface="Arial" pitchFamily="34" charset="0"/>
              <a:buChar char="»"/>
              <a:defRPr sz="2000" kern="1200">
                <a:solidFill>
                  <a:schemeClr val="tx2"/>
                </a:solidFill>
                <a:latin typeface="+mn-lt"/>
                <a:ea typeface="MS PGothic" pitchFamily="34" charset="-128"/>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000"/>
              </a:spcBef>
              <a:buNone/>
            </a:pPr>
            <a:r>
              <a:rPr lang="en-US" sz="1700" dirty="0" smtClean="0">
                <a:solidFill>
                  <a:schemeClr val="tx1"/>
                </a:solidFill>
                <a:latin typeface="IBM Plex Sans" panose="020B0503050000000000" pitchFamily="34" charset="0"/>
              </a:rPr>
              <a:t>As part of IBM’s </a:t>
            </a:r>
            <a:r>
              <a:rPr lang="en-US" sz="1700" dirty="0" smtClean="0">
                <a:solidFill>
                  <a:schemeClr val="tx1"/>
                </a:solidFill>
                <a:latin typeface="IBM Plex Sans" panose="020B0503050000000000" pitchFamily="34" charset="0"/>
                <a:hlinkClick r:id="rId4"/>
              </a:rPr>
              <a:t>commitment to hire</a:t>
            </a:r>
            <a:r>
              <a:rPr lang="en-US" sz="1700" dirty="0" smtClean="0">
                <a:solidFill>
                  <a:schemeClr val="tx1"/>
                </a:solidFill>
                <a:latin typeface="IBM Plex Sans" panose="020B0503050000000000" pitchFamily="34" charset="0"/>
              </a:rPr>
              <a:t> more than 2,000 veterans over the next four years, we’re working to launch new programs, like our Military Fellowship program.  This program provides transitioning service members with 12 weeks of on-site work experience at IBM, free of charge to IBM managers.</a:t>
            </a:r>
          </a:p>
          <a:p>
            <a:pPr marL="0" indent="0">
              <a:lnSpc>
                <a:spcPct val="90000"/>
              </a:lnSpc>
              <a:spcBef>
                <a:spcPts val="1000"/>
              </a:spcBef>
              <a:buNone/>
            </a:pPr>
            <a:r>
              <a:rPr lang="en-US" sz="1700" dirty="0">
                <a:solidFill>
                  <a:schemeClr val="tx1"/>
                </a:solidFill>
                <a:latin typeface="IBM Plex Sans" panose="020B0503050000000000" pitchFamily="34" charset="0"/>
                <a:hlinkClick r:id="rId5"/>
              </a:rPr>
              <a:t>IBM’s Veterans Employment Initiative</a:t>
            </a:r>
            <a:r>
              <a:rPr lang="en-US" sz="1700" dirty="0">
                <a:solidFill>
                  <a:schemeClr val="tx1"/>
                </a:solidFill>
                <a:latin typeface="IBM Plex Sans" panose="020B0503050000000000" pitchFamily="34" charset="0"/>
              </a:rPr>
              <a:t> also continues to provide software training, certification and job placement assistance to veterans pursuing careers as data analysts. </a:t>
            </a:r>
          </a:p>
        </p:txBody>
      </p:sp>
      <p:pic>
        <p:nvPicPr>
          <p:cNvPr id="8" name="Picture 7"/>
          <p:cNvPicPr>
            <a:picLocks noChangeAspect="1"/>
          </p:cNvPicPr>
          <p:nvPr/>
        </p:nvPicPr>
        <p:blipFill>
          <a:blip r:embed="rId6"/>
          <a:stretch>
            <a:fillRect/>
          </a:stretch>
        </p:blipFill>
        <p:spPr>
          <a:xfrm>
            <a:off x="7991077" y="1929384"/>
            <a:ext cx="2103120" cy="9536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39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Public </a:t>
            </a:r>
            <a:r>
              <a:rPr lang="en-US" dirty="0" smtClean="0"/>
              <a:t>Partnerships</a:t>
            </a:r>
            <a:br>
              <a:rPr lang="en-US" dirty="0" smtClean="0"/>
            </a:br>
            <a:r>
              <a:rPr lang="en-US" dirty="0" smtClean="0"/>
              <a:t/>
            </a:r>
            <a:br>
              <a:rPr lang="en-US" dirty="0" smtClean="0"/>
            </a:br>
            <a:r>
              <a:rPr lang="en-US" sz="3600" dirty="0" smtClean="0"/>
              <a:t>Stephen Dodd</a:t>
            </a:r>
            <a:r>
              <a:rPr lang="en-US" sz="3600" dirty="0"/>
              <a:t/>
            </a:r>
            <a:br>
              <a:rPr lang="en-US" sz="3600" dirty="0"/>
            </a:br>
            <a:r>
              <a:rPr lang="en-US" sz="3600" dirty="0" smtClean="0"/>
              <a:t>Certified Project Executive, IBM Public Partnerships</a:t>
            </a:r>
            <a:endParaRPr lang="en-US" sz="3600" dirty="0"/>
          </a:p>
        </p:txBody>
      </p:sp>
      <p:sp>
        <p:nvSpPr>
          <p:cNvPr id="2" name="Slide Number Placeholder 1"/>
          <p:cNvSpPr>
            <a:spLocks noGrp="1"/>
          </p:cNvSpPr>
          <p:nvPr>
            <p:ph type="sldNum" sz="quarter" idx="12"/>
          </p:nvPr>
        </p:nvSpPr>
        <p:spPr/>
        <p:txBody>
          <a:bodyPr/>
          <a:lstStyle/>
          <a:p>
            <a:fld id="{E8D93D3A-958C-4E5C-B0D4-4CA4B8D01990}" type="slidenum">
              <a:rPr lang="en-US" smtClean="0"/>
              <a:t>8</a:t>
            </a:fld>
            <a:endParaRPr lang="en-US"/>
          </a:p>
        </p:txBody>
      </p:sp>
    </p:spTree>
    <p:extLst>
      <p:ext uri="{BB962C8B-B14F-4D97-AF65-F5344CB8AC3E}">
        <p14:creationId xmlns:p14="http://schemas.microsoft.com/office/powerpoint/2010/main" val="25403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Incentive Programs</a:t>
            </a:r>
          </a:p>
        </p:txBody>
      </p:sp>
      <p:sp>
        <p:nvSpPr>
          <p:cNvPr id="3" name="Content Placeholder 2"/>
          <p:cNvSpPr>
            <a:spLocks noGrp="1"/>
          </p:cNvSpPr>
          <p:nvPr>
            <p:ph idx="1"/>
          </p:nvPr>
        </p:nvSpPr>
        <p:spPr/>
        <p:txBody>
          <a:bodyPr>
            <a:normAutofit lnSpcReduction="10000"/>
          </a:bodyPr>
          <a:lstStyle/>
          <a:p>
            <a:pPr marL="0" indent="0">
              <a:buNone/>
            </a:pPr>
            <a:r>
              <a:rPr lang="en-US" dirty="0" smtClean="0"/>
              <a:t>In </a:t>
            </a:r>
            <a:r>
              <a:rPr lang="en-US" dirty="0"/>
              <a:t>today’s global economy, governments are constantly searching for ways to ensure their workers can compete in the evolving job market. </a:t>
            </a:r>
          </a:p>
          <a:p>
            <a:pPr marL="0" indent="0">
              <a:buNone/>
            </a:pPr>
            <a:endParaRPr lang="en-US" sz="2100" dirty="0"/>
          </a:p>
          <a:p>
            <a:pPr marL="0" indent="0">
              <a:buNone/>
            </a:pPr>
            <a:r>
              <a:rPr lang="en-US" sz="2100" b="1" i="1" dirty="0">
                <a:solidFill>
                  <a:schemeClr val="accent3"/>
                </a:solidFill>
              </a:rPr>
              <a:t>Aware of the trend that competitive employees have to possess the best and most advanced skills, government agencies have established multiple training grant programs to promote worker skills. </a:t>
            </a:r>
          </a:p>
          <a:p>
            <a:pPr marL="0" indent="0">
              <a:buNone/>
            </a:pPr>
            <a:endParaRPr lang="en-US" sz="2100" dirty="0"/>
          </a:p>
          <a:p>
            <a:pPr marL="0" indent="0">
              <a:buNone/>
            </a:pPr>
            <a:r>
              <a:rPr lang="en-US" dirty="0" smtClean="0"/>
              <a:t>As </a:t>
            </a:r>
            <a:r>
              <a:rPr lang="en-US" dirty="0"/>
              <a:t>a result of the productivity of a highly trained workforce, states are able to boost their own economies by retaining jobs within their borders.  The ensuing benefits of worker investment have been well documented.  In California, independent research has shown five dollars in earnings for an initial dollar invested in workforce training.</a:t>
            </a:r>
          </a:p>
        </p:txBody>
      </p:sp>
      <p:sp>
        <p:nvSpPr>
          <p:cNvPr id="4" name="Slide Number Placeholder 3"/>
          <p:cNvSpPr>
            <a:spLocks noGrp="1"/>
          </p:cNvSpPr>
          <p:nvPr>
            <p:ph type="sldNum" sz="quarter" idx="12"/>
          </p:nvPr>
        </p:nvSpPr>
        <p:spPr/>
        <p:txBody>
          <a:bodyPr/>
          <a:lstStyle/>
          <a:p>
            <a:fld id="{E8D93D3A-958C-4E5C-B0D4-4CA4B8D01990}" type="slidenum">
              <a:rPr lang="en-US" smtClean="0"/>
              <a:t>9</a:t>
            </a:fld>
            <a:endParaRPr lang="en-US"/>
          </a:p>
        </p:txBody>
      </p:sp>
    </p:spTree>
    <p:extLst>
      <p:ext uri="{BB962C8B-B14F-4D97-AF65-F5344CB8AC3E}">
        <p14:creationId xmlns:p14="http://schemas.microsoft.com/office/powerpoint/2010/main" val="2635064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ew Collar Template">
      <a:dk1>
        <a:srgbClr val="1A364C"/>
      </a:dk1>
      <a:lt1>
        <a:sysClr val="window" lastClr="FFFFFF"/>
      </a:lt1>
      <a:dk2>
        <a:srgbClr val="36709C"/>
      </a:dk2>
      <a:lt2>
        <a:srgbClr val="E7E6E6"/>
      </a:lt2>
      <a:accent1>
        <a:srgbClr val="1A364C"/>
      </a:accent1>
      <a:accent2>
        <a:srgbClr val="FDD606"/>
      </a:accent2>
      <a:accent3>
        <a:srgbClr val="F05C4D"/>
      </a:accent3>
      <a:accent4>
        <a:srgbClr val="E7E6E6"/>
      </a:accent4>
      <a:accent5>
        <a:srgbClr val="36709C"/>
      </a:accent5>
      <a:accent6>
        <a:srgbClr val="7F7F7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llar Template July 2017.pptx" id="{C3A4BDCB-2530-4733-8FD8-D77EC4718365}" vid="{59C6E9E7-2172-4179-99EE-4CC31235F1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Collar Template July 2017</Template>
  <TotalTime>6154</TotalTime>
  <Words>1738</Words>
  <Application>Microsoft Macintosh PowerPoint</Application>
  <PresentationFormat>Widescreen</PresentationFormat>
  <Paragraphs>211</Paragraphs>
  <Slides>32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 Black</vt:lpstr>
      <vt:lpstr>Arial Black Black</vt:lpstr>
      <vt:lpstr>Arial Narrow Regular</vt:lpstr>
      <vt:lpstr>Calibri</vt:lpstr>
      <vt:lpstr>Calibri Light</vt:lpstr>
      <vt:lpstr>IBM Plex Sans</vt:lpstr>
      <vt:lpstr>MS PGothic</vt:lpstr>
      <vt:lpstr>ＭＳ Ｐゴシック</vt:lpstr>
      <vt:lpstr>Times New Roman</vt:lpstr>
      <vt:lpstr>Wingdings</vt:lpstr>
      <vt:lpstr>Arial</vt:lpstr>
      <vt:lpstr>Office Theme</vt:lpstr>
      <vt:lpstr>Community College Skills Webinar Series  Partnering for New Collar Success</vt:lpstr>
      <vt:lpstr>Welcome and Introduction IBM’s Commitment to New Collar Overview of New Collar Programs Public Partnerships Digital Badging Q&amp;A</vt:lpstr>
      <vt:lpstr>IBM's Commitment to New Collar   Joanna Daly VP, Talent</vt:lpstr>
      <vt:lpstr>Overview of New Collar Programs  Kelli Jordan Talent Leader, New Collar Initiatives</vt:lpstr>
      <vt:lpstr>We have an opportunity to lead the industry in creating new ways to solve the skills gap</vt:lpstr>
      <vt:lpstr>IBM Apprentice Program Overview</vt:lpstr>
      <vt:lpstr>New recruiting models and programs can help drive new collar hiring</vt:lpstr>
      <vt:lpstr>Public Partnerships  Stephen Dodd Certified Project Executive, IBM Public Partnerships</vt:lpstr>
      <vt:lpstr>Workforce Incentive Programs</vt:lpstr>
      <vt:lpstr>Workforce Incentive Programs</vt:lpstr>
      <vt:lpstr>Workforce Incentive Programs</vt:lpstr>
      <vt:lpstr>Workforce Incentive Programs – Future Funding &amp; Partnership Opportunities</vt:lpstr>
      <vt:lpstr>Digital Badging   James Daniels Senior Program Executive, Innovation and Growth Initiatives</vt:lpstr>
      <vt:lpstr>World leaders are telling us they have major challenges in finding workers with required skills</vt:lpstr>
      <vt:lpstr>PowerPoint Presentation</vt:lpstr>
      <vt:lpstr>PowerPoint Presentation</vt:lpstr>
      <vt:lpstr>PowerPoint Presentation</vt:lpstr>
      <vt:lpstr>PowerPoint Presentation</vt:lpstr>
      <vt:lpstr>PowerPoint Presentation</vt:lpstr>
      <vt:lpstr>PowerPoint Presentation</vt:lpstr>
      <vt:lpstr>The results have exceeded our expectations</vt:lpstr>
      <vt:lpstr>PowerPoint Presentation</vt:lpstr>
      <vt:lpstr>Digital badges automatically generate a digital resume with verified achievements . . . better than a paper resume?</vt:lpstr>
      <vt:lpstr>Every IBM Digital Badge is embedded with links to real-time dynamic labor market data – and actual job postings</vt:lpstr>
      <vt:lpstr>PowerPoint Presentation</vt:lpstr>
      <vt:lpstr>IBM’s digital credential strategy is influencing public policy</vt:lpstr>
      <vt:lpstr>PowerPoint Presentation</vt:lpstr>
      <vt:lpstr>Through trial and error, we learned what works and what does not. Here are important takeaways: </vt:lpstr>
      <vt:lpstr>PowerPoint Presentation</vt:lpstr>
      <vt:lpstr>Q&amp;A</vt:lpstr>
      <vt:lpstr>Thank You!  Website:  www.ibm.com/jobs/us/newcollar/ccskills   Email:  ncollar@us.ibm.com  Phone:  303-349-2788  </vt:lpstr>
      <vt:lpstr>PowerPoint Presentation</vt:lpstr>
    </vt:vector>
  </TitlesOfParts>
  <Company>IBM Corporation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Jordan</dc:creator>
  <cp:lastModifiedBy>Kelli Jordan</cp:lastModifiedBy>
  <cp:revision>105</cp:revision>
  <dcterms:created xsi:type="dcterms:W3CDTF">2017-07-17T17:38:20Z</dcterms:created>
  <dcterms:modified xsi:type="dcterms:W3CDTF">2017-11-06T16:12:29Z</dcterms:modified>
</cp:coreProperties>
</file>